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3"/>
  </p:notesMasterIdLst>
  <p:sldIdLst>
    <p:sldId id="459" r:id="rId2"/>
    <p:sldId id="460" r:id="rId3"/>
    <p:sldId id="470" r:id="rId4"/>
    <p:sldId id="461" r:id="rId5"/>
    <p:sldId id="462" r:id="rId6"/>
    <p:sldId id="465" r:id="rId7"/>
    <p:sldId id="466" r:id="rId8"/>
    <p:sldId id="468" r:id="rId9"/>
    <p:sldId id="463" r:id="rId10"/>
    <p:sldId id="464" r:id="rId11"/>
    <p:sldId id="469" r:id="rId12"/>
  </p:sldIdLst>
  <p:sldSz cx="12192000" cy="6858000"/>
  <p:notesSz cx="7104063" cy="10234613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  <p:cmAuthor id="2" name="Author" initials="VT" lastIdx="1" clrIdx="1">
    <p:extLst>
      <p:ext uri="{19B8F6BF-5375-455C-9EA6-DF929625EA0E}">
        <p15:presenceInfo xmlns:p15="http://schemas.microsoft.com/office/powerpoint/2012/main" userId="Author" providerId="None"/>
      </p:ext>
    </p:extLst>
  </p:cmAuthor>
  <p:cmAuthor id="3" name="Zhivko Yordanov" initials="ZY" lastIdx="2" clrIdx="2">
    <p:extLst>
      <p:ext uri="{19B8F6BF-5375-455C-9EA6-DF929625EA0E}">
        <p15:presenceInfo xmlns:p15="http://schemas.microsoft.com/office/powerpoint/2012/main" userId="Zhivko Yordanov" providerId="None"/>
      </p:ext>
    </p:extLst>
  </p:cmAuthor>
  <p:cmAuthor id="4" name="Mariana Bratanova" initials="MB" lastIdx="4" clrIdx="3">
    <p:extLst>
      <p:ext uri="{19B8F6BF-5375-455C-9EA6-DF929625EA0E}">
        <p15:presenceInfo xmlns:p15="http://schemas.microsoft.com/office/powerpoint/2012/main" userId="S::m.bratanova@mon.bg::e97f4df3-a76a-4193-9c68-fb03e6f81e8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4472C4"/>
    <a:srgbClr val="88B800"/>
    <a:srgbClr val="4DDB5E"/>
    <a:srgbClr val="50D0FF"/>
    <a:srgbClr val="ED7D31"/>
    <a:srgbClr val="7030A0"/>
    <a:srgbClr val="DCDC00"/>
    <a:srgbClr val="FF6600"/>
    <a:srgbClr val="A3C7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44" autoAdjust="0"/>
    <p:restoredTop sz="94944" autoAdjust="0"/>
  </p:normalViewPr>
  <p:slideViewPr>
    <p:cSldViewPr snapToGrid="0">
      <p:cViewPr varScale="1">
        <p:scale>
          <a:sx n="61" d="100"/>
          <a:sy n="61" d="100"/>
        </p:scale>
        <p:origin x="102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78427" cy="513507"/>
          </a:xfrm>
          <a:prstGeom prst="rect">
            <a:avLst/>
          </a:prstGeom>
        </p:spPr>
        <p:txBody>
          <a:bodyPr vert="horz" lIns="97154" tIns="48577" rIns="97154" bIns="48577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5" y="2"/>
            <a:ext cx="3078427" cy="513507"/>
          </a:xfrm>
          <a:prstGeom prst="rect">
            <a:avLst/>
          </a:prstGeom>
        </p:spPr>
        <p:txBody>
          <a:bodyPr vert="horz" lIns="97154" tIns="48577" rIns="97154" bIns="48577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18.11.2024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8863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7154" tIns="48577" rIns="97154" bIns="48577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8" y="4925409"/>
            <a:ext cx="5683250" cy="4029879"/>
          </a:xfrm>
          <a:prstGeom prst="rect">
            <a:avLst/>
          </a:prstGeom>
        </p:spPr>
        <p:txBody>
          <a:bodyPr vert="horz" lIns="97154" tIns="48577" rIns="97154" bIns="48577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7154" tIns="48577" rIns="97154" bIns="48577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5" y="9721107"/>
            <a:ext cx="3078427" cy="513507"/>
          </a:xfrm>
          <a:prstGeom prst="rect">
            <a:avLst/>
          </a:prstGeom>
        </p:spPr>
        <p:txBody>
          <a:bodyPr vert="horz" lIns="97154" tIns="48577" rIns="97154" bIns="48577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196127" y="878664"/>
            <a:ext cx="8995873" cy="5981749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EE8EF7E2-8423-4CF6-9919-2EFEFF1627AC}"/>
              </a:ext>
            </a:extLst>
          </p:cNvPr>
          <p:cNvGrpSpPr/>
          <p:nvPr userDrawn="1"/>
        </p:nvGrpSpPr>
        <p:grpSpPr>
          <a:xfrm>
            <a:off x="8546" y="804491"/>
            <a:ext cx="12177765" cy="75726"/>
            <a:chOff x="299103" y="804491"/>
            <a:chExt cx="11878662" cy="4646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B8DAC7F-6FF4-4394-AE00-58999EA6506C}"/>
                </a:ext>
              </a:extLst>
            </p:cNvPr>
            <p:cNvSpPr/>
            <p:nvPr userDrawn="1"/>
          </p:nvSpPr>
          <p:spPr>
            <a:xfrm>
              <a:off x="299103" y="804862"/>
              <a:ext cx="3908877" cy="457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EB3CD49-EAC1-42A5-BE97-99FAF6921FBE}"/>
                </a:ext>
              </a:extLst>
            </p:cNvPr>
            <p:cNvSpPr/>
            <p:nvPr userDrawn="1"/>
          </p:nvSpPr>
          <p:spPr>
            <a:xfrm>
              <a:off x="8278331" y="804862"/>
              <a:ext cx="3899434" cy="457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6C4DC30-24CC-4449-8DD3-69898C1C2A18}"/>
                </a:ext>
              </a:extLst>
            </p:cNvPr>
            <p:cNvSpPr/>
            <p:nvPr userDrawn="1"/>
          </p:nvSpPr>
          <p:spPr>
            <a:xfrm>
              <a:off x="4294026" y="804491"/>
              <a:ext cx="3898259" cy="4646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4486EE74-3FF3-47EE-8A17-89489A3A584A}"/>
              </a:ext>
            </a:extLst>
          </p:cNvPr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33" y="158598"/>
            <a:ext cx="2000250" cy="503555"/>
          </a:xfrm>
          <a:prstGeom prst="rect">
            <a:avLst/>
          </a:prstGeom>
          <a:noFill/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E8E2C11-B2A5-4071-9950-6F8CBE41F6ED}"/>
              </a:ext>
            </a:extLst>
          </p:cNvPr>
          <p:cNvSpPr txBox="1"/>
          <p:nvPr userDrawn="1"/>
        </p:nvSpPr>
        <p:spPr>
          <a:xfrm>
            <a:off x="2322316" y="196555"/>
            <a:ext cx="7736086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tabLst>
                <a:tab pos="2986405" algn="ctr"/>
                <a:tab pos="5972810" algn="r"/>
              </a:tabLst>
            </a:pPr>
            <a:r>
              <a:rPr lang="bg-BG" sz="1100" b="1" dirty="0"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НАЦИОНАЛЕН ПЛАН ЗА</a:t>
            </a:r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bg-BG" sz="1100" b="1" dirty="0"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ВЪЗСТАНОВЯВАНЕ И УСТОЙЧИВОСТ НА</a:t>
            </a:r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bg-BG" sz="1100" b="1" dirty="0">
                <a:solidFill>
                  <a:schemeClr val="accent1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РЕПУБЛИКА БЪЛГАРИЯ</a:t>
            </a:r>
          </a:p>
          <a:p>
            <a:pPr algn="ctr">
              <a:tabLst>
                <a:tab pos="2986405" algn="ctr"/>
                <a:tab pos="5972810" algn="r"/>
              </a:tabLst>
            </a:pPr>
            <a:r>
              <a:rPr lang="bg-BG" sz="1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ИЗПЪЛНИТЕЛНА АГЕНЦИЯ </a:t>
            </a:r>
            <a:endParaRPr lang="en-US" sz="11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tabLst>
                <a:tab pos="2986405" algn="ctr"/>
                <a:tab pos="5972810" algn="r"/>
              </a:tabLst>
            </a:pPr>
            <a:r>
              <a:rPr lang="bg-BG" sz="1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„ПРОГРАМА ЗА ОБРАЗОВАНИЕ“</a:t>
            </a:r>
            <a:endParaRPr lang="bg-BG" sz="11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070BB21-3338-4425-9CEE-79C27E811A2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9" t="18745" r="19249" b="19622"/>
          <a:stretch/>
        </p:blipFill>
        <p:spPr>
          <a:xfrm>
            <a:off x="11169358" y="0"/>
            <a:ext cx="769122" cy="771513"/>
          </a:xfrm>
          <a:prstGeom prst="rect">
            <a:avLst/>
          </a:prstGeom>
        </p:spPr>
      </p:pic>
      <p:sp>
        <p:nvSpPr>
          <p:cNvPr id="16" name="Title Placeholder 15">
            <a:extLst>
              <a:ext uri="{FF2B5EF4-FFF2-40B4-BE49-F238E27FC236}">
                <a16:creationId xmlns:a16="http://schemas.microsoft.com/office/drawing/2014/main" id="{D9DB1A39-65E8-4F24-8DCA-AC6402096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A2F7D62-10D7-4DF9-B464-BDD46C6E88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>
          <a:xfrm>
            <a:off x="931484" y="1497639"/>
            <a:ext cx="10376876" cy="4869605"/>
          </a:xfrm>
        </p:spPr>
        <p:txBody>
          <a:bodyPr>
            <a:normAutofit fontScale="25000" lnSpcReduction="20000"/>
          </a:bodyPr>
          <a:lstStyle/>
          <a:p>
            <a:endParaRPr lang="bg-BG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  <a:p>
            <a:endParaRPr lang="bg-BG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  <a:p>
            <a:endParaRPr lang="bg-BG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  <a:p>
            <a:endParaRPr lang="bg-BG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  <a:p>
            <a:pPr marL="0" indent="0">
              <a:buNone/>
            </a:pPr>
            <a:r>
              <a:rPr lang="bg-BG" sz="128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 № </a:t>
            </a:r>
            <a:r>
              <a:rPr lang="en-US" sz="128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BG-RRP-1.007-0061</a:t>
            </a:r>
            <a:r>
              <a:rPr lang="bg-BG" sz="128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28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bg-BG" sz="128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  <a:p>
            <a:endParaRPr lang="bg-BG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  <a:p>
            <a:endParaRPr lang="bg-BG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bg-BG" sz="112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„Модернизация на образователната среда </a:t>
            </a:r>
            <a:r>
              <a:rPr lang="en-US" sz="112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bg-BG" sz="112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в гр. Ябланица</a:t>
            </a:r>
            <a:r>
              <a:rPr lang="en-US" sz="112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12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- основен ремонт, обновяване</a:t>
            </a:r>
            <a:endParaRPr lang="en-US" sz="11200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bg-BG" sz="112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и реконструкция на СУ „Васил Левски“ </a:t>
            </a:r>
          </a:p>
          <a:p>
            <a:pPr marL="0" indent="0" algn="ctr">
              <a:spcAft>
                <a:spcPts val="1200"/>
              </a:spcAft>
              <a:buNone/>
            </a:pPr>
            <a:endParaRPr lang="bg-BG" sz="8000" dirty="0">
              <a:effectLst>
                <a:glow rad="127000">
                  <a:schemeClr val="accent1">
                    <a:alpha val="0"/>
                  </a:schemeClr>
                </a:glow>
                <a:reflection stA="45000" endPos="65000" dist="1270000" dir="5400000" sy="-100000" algn="bl" rotWithShape="0"/>
              </a:effectLst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1200"/>
              </a:spcAft>
              <a:buNone/>
            </a:pPr>
            <a:r>
              <a:rPr lang="bg-BG" sz="8000" b="1" dirty="0">
                <a:effectLst>
                  <a:glow rad="127000">
                    <a:schemeClr val="accent1">
                      <a:alpha val="0"/>
                    </a:schemeClr>
                  </a:glo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21.11.2024 г., гр. Ябланица</a:t>
            </a:r>
            <a:endParaRPr lang="en-US" sz="8000" b="1" dirty="0">
              <a:effectLst>
                <a:glow rad="127000">
                  <a:schemeClr val="accent1">
                    <a:alpha val="0"/>
                  </a:schemeClr>
                </a:glow>
                <a:reflection stA="45000" endPos="65000" dist="1270000" dir="5400000" sy="-100000" algn="bl" rotWithShape="0"/>
              </a:effectLst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  <a:p>
            <a:endParaRPr lang="en-US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  <a:p>
            <a:endParaRPr lang="en-US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</a:endParaRPr>
          </a:p>
        </p:txBody>
      </p:sp>
      <p:pic>
        <p:nvPicPr>
          <p:cNvPr id="4" name="Картина 3">
            <a:extLst>
              <a:ext uri="{FF2B5EF4-FFF2-40B4-BE49-F238E27FC236}">
                <a16:creationId xmlns:a16="http://schemas.microsoft.com/office/drawing/2014/main" id="{97A4704F-E14D-4C98-A1EA-4948CF4924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663" r="10457"/>
          <a:stretch/>
        </p:blipFill>
        <p:spPr>
          <a:xfrm>
            <a:off x="8636413" y="937310"/>
            <a:ext cx="3555587" cy="592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76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pPr marL="0" indent="0" algn="ctr">
              <a:lnSpc>
                <a:spcPct val="124000"/>
              </a:lnSpc>
              <a:buNone/>
            </a:pPr>
            <a:r>
              <a:rPr lang="bg-BG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Проектът</a:t>
            </a:r>
            <a:r>
              <a:rPr lang="en-US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цели стартирането на процес на </a:t>
            </a:r>
            <a:endParaRPr lang="en-US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24000"/>
              </a:lnSpc>
              <a:buNone/>
            </a:pPr>
            <a:r>
              <a:rPr lang="bg-BG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подобряване</a:t>
            </a:r>
            <a:r>
              <a:rPr lang="en-US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качеството на предоставяните </a:t>
            </a:r>
            <a:endParaRPr lang="en-US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24000"/>
              </a:lnSpc>
              <a:buNone/>
            </a:pPr>
            <a:r>
              <a:rPr lang="bg-BG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обществени услуги в сферата на образованието, </a:t>
            </a:r>
            <a:endParaRPr lang="en-US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24000"/>
              </a:lnSpc>
              <a:buNone/>
            </a:pPr>
            <a:r>
              <a:rPr lang="bg-BG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насочен към учениците в Община Ябланица чрез осигуряването на равен достъп до образование </a:t>
            </a:r>
            <a:endParaRPr lang="en-US" b="1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24000"/>
              </a:lnSpc>
              <a:buNone/>
            </a:pPr>
            <a:r>
              <a:rPr lang="bg-BG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за всички ученици от територията на община Ябланица</a:t>
            </a:r>
          </a:p>
        </p:txBody>
      </p:sp>
    </p:spTree>
    <p:extLst>
      <p:ext uri="{BB962C8B-B14F-4D97-AF65-F5344CB8AC3E}">
        <p14:creationId xmlns:p14="http://schemas.microsoft.com/office/powerpoint/2010/main" val="3714706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>
          <a:xfrm>
            <a:off x="931484" y="1304874"/>
            <a:ext cx="10376876" cy="5062370"/>
          </a:xfrm>
        </p:spPr>
        <p:txBody>
          <a:bodyPr>
            <a:normAutofit/>
          </a:bodyPr>
          <a:lstStyle/>
          <a:p>
            <a:pPr marL="0" indent="0">
              <a:lnSpc>
                <a:spcPct val="124000"/>
              </a:lnSpc>
              <a:spcAft>
                <a:spcPts val="1000"/>
              </a:spcAft>
              <a:buNone/>
            </a:pPr>
            <a:r>
              <a:rPr lang="ru-RU" sz="2300" b="1" u="sng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Бенефиициент</a:t>
            </a:r>
            <a:r>
              <a:rPr lang="ru-RU" sz="2300" b="1" u="sng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Община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Ябланица</a:t>
            </a:r>
            <a:endParaRPr lang="ru-RU" sz="2300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4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300" b="1" u="sng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Срок за </a:t>
            </a:r>
            <a:r>
              <a:rPr lang="ru-RU" sz="2300" b="1" u="sng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изпълнение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: 35 (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тридесет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и пет)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месеца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300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4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считано от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датата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сключване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на договора, но не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по-късно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от 31.05.2026 г. </a:t>
            </a:r>
          </a:p>
          <a:p>
            <a:pPr marL="0" indent="0">
              <a:lnSpc>
                <a:spcPct val="124000"/>
              </a:lnSpc>
              <a:buNone/>
            </a:pPr>
            <a:r>
              <a:rPr lang="ru-RU" sz="2300" b="1" u="sng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en-US" sz="2300" b="1" u="sng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300" b="1" u="sng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н размер на общо </a:t>
            </a:r>
            <a:r>
              <a:rPr lang="ru-RU" sz="2300" b="1" u="sng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допустимите</a:t>
            </a:r>
            <a:r>
              <a:rPr lang="ru-RU" sz="2300" b="1" u="sng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u="sng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разходи</a:t>
            </a:r>
            <a:r>
              <a:rPr lang="ru-RU" sz="2300" b="1" u="sng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300" b="1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4 499 826,66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лв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вкл</a:t>
            </a:r>
            <a:r>
              <a:rPr lang="en-US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24000"/>
              </a:lnSpc>
              <a:buClrTx/>
              <a:buFontTx/>
              <a:buChar char="-"/>
            </a:pP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3 756 053,66 лева без ДДС, в т.ч. и 1%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непреки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разходи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върху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стойността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преките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разходи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(без ДДС),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представляваща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безвъзмездна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финансова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подкрепа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 по Механизма за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възстановяване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устойчивост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(МВУ); </a:t>
            </a:r>
          </a:p>
          <a:p>
            <a:pPr>
              <a:lnSpc>
                <a:spcPct val="124000"/>
              </a:lnSpc>
              <a:buClrTx/>
              <a:buFontTx/>
              <a:buChar char="-"/>
            </a:pP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743 773,00 лева,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представляваща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невъзстановим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данък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добавена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стойност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които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за сметка на бюджета на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Република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България</a:t>
            </a:r>
            <a:r>
              <a:rPr lang="ru-RU" sz="23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bg-BG" sz="2300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037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>
          <a:xfrm>
            <a:off x="800718" y="1250504"/>
            <a:ext cx="10864060" cy="511674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bg-BG" b="1" u="sng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Специфичните цели на проекта</a:t>
            </a:r>
            <a:r>
              <a:rPr lang="bg-BG" u="sng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indent="0" algn="just">
              <a:buNone/>
            </a:pPr>
            <a:endParaRPr lang="bg-BG" u="sng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4000"/>
              </a:lnSpc>
              <a:spcBef>
                <a:spcPts val="0"/>
              </a:spcBef>
            </a:pPr>
            <a:r>
              <a:rPr lang="bg-BG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Осигуряване на енергийно ефективна и благоприятна образователна среда в Община Ябланица; </a:t>
            </a:r>
          </a:p>
          <a:p>
            <a:pPr algn="just">
              <a:lnSpc>
                <a:spcPct val="134000"/>
              </a:lnSpc>
              <a:spcBef>
                <a:spcPts val="0"/>
              </a:spcBef>
            </a:pPr>
            <a:r>
              <a:rPr lang="bg-BG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Постигане на устойчива и успешна професионална, социална и творческа реализация на учениците; </a:t>
            </a:r>
          </a:p>
          <a:p>
            <a:pPr algn="just">
              <a:lnSpc>
                <a:spcPct val="134000"/>
              </a:lnSpc>
              <a:spcBef>
                <a:spcPts val="0"/>
              </a:spcBef>
            </a:pPr>
            <a:r>
              <a:rPr lang="bg-BG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Засилване на мотивацията на учениците за по-активно участие в образователния процес, чрез подобряване на условията за придобиване на знания и умения сред учениците; </a:t>
            </a:r>
          </a:p>
        </p:txBody>
      </p:sp>
    </p:spTree>
    <p:extLst>
      <p:ext uri="{BB962C8B-B14F-4D97-AF65-F5344CB8AC3E}">
        <p14:creationId xmlns:p14="http://schemas.microsoft.com/office/powerpoint/2010/main" val="20797270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>
          <a:xfrm>
            <a:off x="931484" y="1250504"/>
            <a:ext cx="10376876" cy="5116740"/>
          </a:xfrm>
        </p:spPr>
        <p:txBody>
          <a:bodyPr>
            <a:noAutofit/>
          </a:bodyPr>
          <a:lstStyle/>
          <a:p>
            <a:pPr>
              <a:lnSpc>
                <a:spcPct val="114000"/>
              </a:lnSpc>
              <a:spcBef>
                <a:spcPts val="0"/>
              </a:spcBef>
            </a:pPr>
            <a:r>
              <a:rPr lang="bg-BG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Подобряване грамотността сред учениците; </a:t>
            </a:r>
          </a:p>
          <a:p>
            <a:pPr>
              <a:lnSpc>
                <a:spcPct val="114000"/>
              </a:lnSpc>
              <a:spcBef>
                <a:spcPts val="0"/>
              </a:spcBef>
            </a:pPr>
            <a:r>
              <a:rPr lang="bg-BG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Възпитаване на учениците от различните етнически групи в дух на толерантност; </a:t>
            </a:r>
          </a:p>
          <a:p>
            <a:pPr>
              <a:lnSpc>
                <a:spcPct val="114000"/>
              </a:lnSpc>
              <a:spcBef>
                <a:spcPts val="0"/>
              </a:spcBef>
            </a:pPr>
            <a:r>
              <a:rPr lang="bg-BG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Подобряване на образователната материална база в Община Ябланица; </a:t>
            </a:r>
          </a:p>
          <a:p>
            <a:pPr>
              <a:lnSpc>
                <a:spcPct val="114000"/>
              </a:lnSpc>
              <a:spcBef>
                <a:spcPts val="0"/>
              </a:spcBef>
            </a:pPr>
            <a:r>
              <a:rPr lang="bg-BG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Създаване на условия за интегриране на групите в неравностойно положение в образователния процес; </a:t>
            </a:r>
          </a:p>
          <a:p>
            <a:pPr>
              <a:lnSpc>
                <a:spcPct val="114000"/>
              </a:lnSpc>
              <a:spcBef>
                <a:spcPts val="0"/>
              </a:spcBef>
            </a:pPr>
            <a:r>
              <a:rPr lang="bg-BG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Прекъсване на </a:t>
            </a:r>
            <a:r>
              <a:rPr lang="bg-BG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сегрегационния</a:t>
            </a:r>
            <a:r>
              <a:rPr lang="bg-BG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ефект на образователната система в малките училищни бази в Р. България. </a:t>
            </a:r>
          </a:p>
        </p:txBody>
      </p:sp>
    </p:spTree>
    <p:extLst>
      <p:ext uri="{BB962C8B-B14F-4D97-AF65-F5344CB8AC3E}">
        <p14:creationId xmlns:p14="http://schemas.microsoft.com/office/powerpoint/2010/main" val="2315862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>
          <a:xfrm>
            <a:off x="931484" y="1250504"/>
            <a:ext cx="10376876" cy="511674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реализация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дейността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изпълни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следното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14000"/>
              </a:lnSpc>
              <a:spcBef>
                <a:spcPts val="0"/>
              </a:spcBef>
            </a:pP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Подобряване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материално-техническата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база в СУ „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Васил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Левски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“;</a:t>
            </a:r>
          </a:p>
          <a:p>
            <a:pPr>
              <a:lnSpc>
                <a:spcPct val="114000"/>
              </a:lnSpc>
              <a:spcBef>
                <a:spcPts val="0"/>
              </a:spcBef>
            </a:pP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Повишаване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енергийната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ефективност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сградата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на СУ „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Васил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Левски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“;</a:t>
            </a:r>
          </a:p>
          <a:p>
            <a:pPr>
              <a:lnSpc>
                <a:spcPct val="114000"/>
              </a:lnSpc>
              <a:spcBef>
                <a:spcPts val="0"/>
              </a:spcBef>
            </a:pP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Подобряване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условията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достъпна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среда за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хората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увреждания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sz="2800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2241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>
          <a:xfrm>
            <a:off x="931484" y="1250504"/>
            <a:ext cx="10376876" cy="511674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Проектът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предвижда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извършването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следните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СМР за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осигуряване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на модерна,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здравословна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достъпна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образователна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среда: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Топлинно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изолиране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външни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стени,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подове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покрив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Подмяна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отоплителна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инсталация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постигане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на благоприятен микроклимат в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помещенията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Подмяна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съществуваща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дограма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Внедряване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на система за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сградна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автоматизация и управление;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Изграждане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фотоволтаична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инсталация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за производство на  ел.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енергия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собствени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нужди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Осигуряване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достъпна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среда за хора в </a:t>
            </a:r>
            <a:r>
              <a:rPr lang="ru-RU" sz="2800" dirty="0" err="1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неравностойно</a:t>
            </a:r>
            <a:r>
              <a:rPr lang="ru-RU" sz="2800" dirty="0">
                <a:effectLst>
                  <a:glow rad="127000">
                    <a:schemeClr val="accent1">
                      <a:alpha val="0"/>
                    </a:schemeClr>
                  </a:glow>
                  <a:outerShdw blurRad="50800" dist="2095500" dir="6000000" algn="ctr" rotWithShape="0">
                    <a:srgbClr val="000000">
                      <a:alpha val="0"/>
                    </a:srgbClr>
                  </a:outerShdw>
                  <a:reflection stA="45000" endPos="65000" dist="1270000" dir="5400000" sy="-100000" algn="bl" rotWithShape="0"/>
                </a:effectLst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положение.</a:t>
            </a:r>
            <a:endParaRPr lang="bg-BG" sz="2800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9274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>
          <a:xfrm>
            <a:off x="931484" y="1250504"/>
            <a:ext cx="10376876" cy="51167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Проектът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предвижда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извършване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съпътстващи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дейности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lnSpc>
                <a:spcPct val="114000"/>
              </a:lnSpc>
              <a:buNone/>
            </a:pPr>
            <a:endParaRPr lang="ru-RU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4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на проекта;</a:t>
            </a:r>
          </a:p>
          <a:p>
            <a:pPr algn="just">
              <a:lnSpc>
                <a:spcPct val="114000"/>
              </a:lnSpc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Упражняване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авторски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надзор;</a:t>
            </a:r>
          </a:p>
          <a:p>
            <a:pPr algn="just">
              <a:lnSpc>
                <a:spcPct val="114000"/>
              </a:lnSpc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Извършване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строителен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надзор и</a:t>
            </a:r>
          </a:p>
          <a:p>
            <a:pPr algn="just">
              <a:lnSpc>
                <a:spcPct val="114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Мерки по информация,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комуникация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публичност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14000"/>
              </a:lnSpc>
              <a:buNone/>
            </a:pPr>
            <a:r>
              <a:rPr lang="ru-RU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968108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>
          <a:xfrm>
            <a:off x="931484" y="1250504"/>
            <a:ext cx="10376876" cy="51167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bg-BG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Резултати:</a:t>
            </a:r>
          </a:p>
          <a:p>
            <a:pPr marL="0" indent="0">
              <a:buNone/>
            </a:pPr>
            <a:endParaRPr lang="bg-BG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bg-BG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Цялостно обновен облик на сградата на СУ "Васил </a:t>
            </a:r>
            <a:r>
              <a:rPr lang="bg-BG" sz="3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Левски</a:t>
            </a:r>
            <a:r>
              <a:rPr lang="bg-BG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- гр. Ябланица;</a:t>
            </a:r>
          </a:p>
          <a:p>
            <a:pPr marL="0" lvl="0" indent="0">
              <a:buNone/>
            </a:pPr>
            <a:r>
              <a:rPr lang="bg-BG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/>
            <a:r>
              <a:rPr lang="bg-BG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Икономии в годишното потребление на първична енергия: 167.42 </a:t>
            </a:r>
            <a:r>
              <a:rPr lang="bg-BG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MWh</a:t>
            </a:r>
            <a:r>
              <a:rPr lang="bg-BG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/y</a:t>
            </a:r>
          </a:p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endParaRPr lang="bg-BG" sz="2800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09426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>
          <a:xfrm>
            <a:off x="931484" y="1250504"/>
            <a:ext cx="10376876" cy="511674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bg-BG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Сключени договори с избран изпълнител:</a:t>
            </a:r>
          </a:p>
          <a:p>
            <a:pPr algn="just">
              <a:lnSpc>
                <a:spcPct val="114000"/>
              </a:lnSpc>
            </a:pP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 № 07-202/22.10.2024 г. с предмет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„Управление, изпълнение и отчитане на проект по процедура с № BG-RRP-1.007 „Модернизация на образователната среда“ със Съюз за възстановяване и развитие – Хасково.</a:t>
            </a:r>
          </a:p>
          <a:p>
            <a:pPr algn="just">
              <a:lnSpc>
                <a:spcPct val="114000"/>
              </a:lnSpc>
            </a:pP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 № 07-203/22.10.2024 г. с предмет „Въвеждане мерки за енергийна ефективност и модернизация на сградата на СУ „Васил Левски“ в град Ябланица“ с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РЕСПЕКТБИЛД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bg-B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ЕООД</a:t>
            </a:r>
          </a:p>
          <a:p>
            <a:pPr marL="0" indent="0">
              <a:buNone/>
            </a:pPr>
            <a:endParaRPr lang="bg-BG" u="sng" dirty="0"/>
          </a:p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endParaRPr lang="bg-BG" sz="2800" dirty="0">
              <a:effectLst>
                <a:glow rad="127000">
                  <a:schemeClr val="accent1">
                    <a:alpha val="0"/>
                  </a:schemeClr>
                </a:glow>
                <a:outerShdw blurRad="50800" dist="2095500" dir="6000000" algn="ctr" rotWithShape="0">
                  <a:srgbClr val="000000">
                    <a:alpha val="0"/>
                  </a:srgbClr>
                </a:outerShdw>
                <a:reflection stA="45000" endPos="65000" dist="1270000" dir="5400000" sy="-100000" algn="bl" rotWithShape="0"/>
              </a:effectLst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1207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номер на слайда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за вниманието!</a:t>
            </a:r>
          </a:p>
          <a:p>
            <a:pPr algn="ctr"/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контакт:</a:t>
            </a:r>
          </a:p>
          <a:p>
            <a:pPr marL="0" indent="0" algn="ctr">
              <a:buNone/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Съюз за възстановяване и развитие</a:t>
            </a:r>
          </a:p>
          <a:p>
            <a:pPr marL="0" indent="0" algn="ctr">
              <a:buNone/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гр. Хасково, ул. „Пирин“№ 9</a:t>
            </a:r>
          </a:p>
          <a:p>
            <a:pPr marL="0" indent="0" algn="ctr">
              <a:buNone/>
            </a:pP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д-р Иванка Душкова</a:t>
            </a:r>
          </a:p>
        </p:txBody>
      </p:sp>
    </p:spTree>
    <p:extLst>
      <p:ext uri="{BB962C8B-B14F-4D97-AF65-F5344CB8AC3E}">
        <p14:creationId xmlns:p14="http://schemas.microsoft.com/office/powerpoint/2010/main" val="2147889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25514</TotalTime>
  <Words>583</Words>
  <Application>Microsoft Office PowerPoint</Application>
  <PresentationFormat>Широк екран</PresentationFormat>
  <Paragraphs>78</Paragraphs>
  <Slides>11</Slides>
  <Notes>0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Wingdings</vt:lpstr>
      <vt:lpstr>Office Theme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Svetla Vasileva</cp:lastModifiedBy>
  <cp:revision>1124</cp:revision>
  <cp:lastPrinted>2022-03-17T15:48:13Z</cp:lastPrinted>
  <dcterms:created xsi:type="dcterms:W3CDTF">2021-08-17T08:00:04Z</dcterms:created>
  <dcterms:modified xsi:type="dcterms:W3CDTF">2024-11-18T09:35:17Z</dcterms:modified>
</cp:coreProperties>
</file>