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8"/>
  </p:notesMasterIdLst>
  <p:sldIdLst>
    <p:sldId id="459" r:id="rId2"/>
    <p:sldId id="470" r:id="rId3"/>
    <p:sldId id="487" r:id="rId4"/>
    <p:sldId id="476" r:id="rId5"/>
    <p:sldId id="480" r:id="rId6"/>
    <p:sldId id="486" r:id="rId7"/>
    <p:sldId id="465" r:id="rId8"/>
    <p:sldId id="473" r:id="rId9"/>
    <p:sldId id="479" r:id="rId10"/>
    <p:sldId id="477" r:id="rId11"/>
    <p:sldId id="483" r:id="rId12"/>
    <p:sldId id="484" r:id="rId13"/>
    <p:sldId id="485" r:id="rId14"/>
    <p:sldId id="478" r:id="rId15"/>
    <p:sldId id="481" r:id="rId16"/>
    <p:sldId id="461" r:id="rId17"/>
    <p:sldId id="471" r:id="rId18"/>
    <p:sldId id="472" r:id="rId19"/>
    <p:sldId id="488" r:id="rId20"/>
    <p:sldId id="489" r:id="rId21"/>
    <p:sldId id="490" r:id="rId22"/>
    <p:sldId id="491" r:id="rId23"/>
    <p:sldId id="492" r:id="rId24"/>
    <p:sldId id="460" r:id="rId25"/>
    <p:sldId id="482" r:id="rId26"/>
    <p:sldId id="469" r:id="rId27"/>
  </p:sldIdLst>
  <p:sldSz cx="12192000" cy="6858000"/>
  <p:notesSz cx="7104063" cy="10234613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Author" initials="VT" lastIdx="1" clrIdx="1">
    <p:extLst>
      <p:ext uri="{19B8F6BF-5375-455C-9EA6-DF929625EA0E}">
        <p15:presenceInfo xmlns:p15="http://schemas.microsoft.com/office/powerpoint/2012/main" userId="Author" providerId="None"/>
      </p:ext>
    </p:extLst>
  </p:cmAuthor>
  <p:cmAuthor id="3" name="Zhivko Yordanov" initials="ZY" lastIdx="2" clrIdx="2">
    <p:extLst>
      <p:ext uri="{19B8F6BF-5375-455C-9EA6-DF929625EA0E}">
        <p15:presenceInfo xmlns:p15="http://schemas.microsoft.com/office/powerpoint/2012/main" userId="Zhivko Yordanov" providerId="None"/>
      </p:ext>
    </p:extLst>
  </p:cmAuthor>
  <p:cmAuthor id="4" name="Mariana Bratanova" initials="MB" lastIdx="4" clrIdx="3">
    <p:extLst>
      <p:ext uri="{19B8F6BF-5375-455C-9EA6-DF929625EA0E}">
        <p15:presenceInfo xmlns:p15="http://schemas.microsoft.com/office/powerpoint/2012/main" userId="S::m.bratanova@mon.bg::e97f4df3-a76a-4193-9c68-fb03e6f81e8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4472C4"/>
    <a:srgbClr val="88B800"/>
    <a:srgbClr val="4DDB5E"/>
    <a:srgbClr val="50D0FF"/>
    <a:srgbClr val="ED7D31"/>
    <a:srgbClr val="7030A0"/>
    <a:srgbClr val="DCDC00"/>
    <a:srgbClr val="FF6600"/>
    <a:srgbClr val="A3C7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44" autoAdjust="0"/>
    <p:restoredTop sz="94944" autoAdjust="0"/>
  </p:normalViewPr>
  <p:slideViewPr>
    <p:cSldViewPr snapToGrid="0">
      <p:cViewPr varScale="1">
        <p:scale>
          <a:sx n="79" d="100"/>
          <a:sy n="79" d="100"/>
        </p:scale>
        <p:origin x="102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78427" cy="513507"/>
          </a:xfrm>
          <a:prstGeom prst="rect">
            <a:avLst/>
          </a:prstGeom>
        </p:spPr>
        <p:txBody>
          <a:bodyPr vert="horz" lIns="97154" tIns="48577" rIns="97154" bIns="48577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5" y="2"/>
            <a:ext cx="3078427" cy="513507"/>
          </a:xfrm>
          <a:prstGeom prst="rect">
            <a:avLst/>
          </a:prstGeom>
        </p:spPr>
        <p:txBody>
          <a:bodyPr vert="horz" lIns="97154" tIns="48577" rIns="97154" bIns="48577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12.5.2026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7154" tIns="48577" rIns="97154" bIns="48577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8" y="4925409"/>
            <a:ext cx="5683250" cy="4029879"/>
          </a:xfrm>
          <a:prstGeom prst="rect">
            <a:avLst/>
          </a:prstGeom>
        </p:spPr>
        <p:txBody>
          <a:bodyPr vert="horz" lIns="97154" tIns="48577" rIns="97154" bIns="48577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7154" tIns="48577" rIns="97154" bIns="48577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5" y="9721107"/>
            <a:ext cx="3078427" cy="513507"/>
          </a:xfrm>
          <a:prstGeom prst="rect">
            <a:avLst/>
          </a:prstGeom>
        </p:spPr>
        <p:txBody>
          <a:bodyPr vert="horz" lIns="97154" tIns="48577" rIns="97154" bIns="48577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75845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96127" y="878664"/>
            <a:ext cx="8995873" cy="598174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EE8EF7E2-8423-4CF6-9919-2EFEFF1627AC}"/>
              </a:ext>
            </a:extLst>
          </p:cNvPr>
          <p:cNvGrpSpPr/>
          <p:nvPr userDrawn="1"/>
        </p:nvGrpSpPr>
        <p:grpSpPr>
          <a:xfrm>
            <a:off x="8546" y="804491"/>
            <a:ext cx="12177765" cy="75726"/>
            <a:chOff x="299103" y="804491"/>
            <a:chExt cx="11878662" cy="4646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B8DAC7F-6FF4-4394-AE00-58999EA6506C}"/>
                </a:ext>
              </a:extLst>
            </p:cNvPr>
            <p:cNvSpPr/>
            <p:nvPr userDrawn="1"/>
          </p:nvSpPr>
          <p:spPr>
            <a:xfrm>
              <a:off x="299103" y="804862"/>
              <a:ext cx="3908877" cy="457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EB3CD49-EAC1-42A5-BE97-99FAF6921FBE}"/>
                </a:ext>
              </a:extLst>
            </p:cNvPr>
            <p:cNvSpPr/>
            <p:nvPr userDrawn="1"/>
          </p:nvSpPr>
          <p:spPr>
            <a:xfrm>
              <a:off x="8278331" y="804862"/>
              <a:ext cx="3899434" cy="457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6C4DC30-24CC-4449-8DD3-69898C1C2A18}"/>
                </a:ext>
              </a:extLst>
            </p:cNvPr>
            <p:cNvSpPr/>
            <p:nvPr userDrawn="1"/>
          </p:nvSpPr>
          <p:spPr>
            <a:xfrm>
              <a:off x="4294026" y="804491"/>
              <a:ext cx="3898259" cy="4646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486EE74-3FF3-47EE-8A17-89489A3A584A}"/>
              </a:ext>
            </a:extLst>
          </p:cNvPr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33" y="158598"/>
            <a:ext cx="2000250" cy="503555"/>
          </a:xfrm>
          <a:prstGeom prst="rect">
            <a:avLst/>
          </a:prstGeom>
          <a:noFill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E8E2C11-B2A5-4071-9950-6F8CBE41F6ED}"/>
              </a:ext>
            </a:extLst>
          </p:cNvPr>
          <p:cNvSpPr txBox="1"/>
          <p:nvPr userDrawn="1"/>
        </p:nvSpPr>
        <p:spPr>
          <a:xfrm>
            <a:off x="2322316" y="196555"/>
            <a:ext cx="773608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2986405" algn="ctr"/>
                <a:tab pos="5972810" algn="r"/>
              </a:tabLst>
            </a:pPr>
            <a:r>
              <a:rPr lang="bg-BG" sz="1100" b="1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НАЦИОНАЛЕН ПЛАН ЗА</a:t>
            </a:r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1100" b="1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ВЪЗСТАНОВЯВАНЕ И УСТОЙЧИВОСТ НА</a:t>
            </a:r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1100" b="1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РЕПУБЛИКА БЪЛГАРИЯ</a:t>
            </a:r>
          </a:p>
          <a:p>
            <a:pPr algn="ctr">
              <a:tabLst>
                <a:tab pos="2986405" algn="ctr"/>
                <a:tab pos="5972810" algn="r"/>
              </a:tabLst>
            </a:pPr>
            <a:r>
              <a:rPr lang="bg-BG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ИЗПЪЛНИТЕЛНА АГЕНЦИЯ </a:t>
            </a:r>
            <a:endParaRPr lang="en-US" sz="11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tabLst>
                <a:tab pos="2986405" algn="ctr"/>
                <a:tab pos="5972810" algn="r"/>
              </a:tabLst>
            </a:pPr>
            <a:r>
              <a:rPr lang="bg-BG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„ПРОГРАМА ЗА ОБРАЗОВАНИЕ“</a:t>
            </a:r>
            <a:endParaRPr lang="bg-BG" sz="11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070BB21-3338-4425-9CEE-79C27E811A2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9" t="18745" r="19249" b="19622"/>
          <a:stretch/>
        </p:blipFill>
        <p:spPr>
          <a:xfrm>
            <a:off x="11169358" y="0"/>
            <a:ext cx="769122" cy="771513"/>
          </a:xfrm>
          <a:prstGeom prst="rect">
            <a:avLst/>
          </a:prstGeom>
        </p:spPr>
      </p:pic>
      <p:sp>
        <p:nvSpPr>
          <p:cNvPr id="16" name="Title Placeholder 15">
            <a:extLst>
              <a:ext uri="{FF2B5EF4-FFF2-40B4-BE49-F238E27FC236}">
                <a16:creationId xmlns:a16="http://schemas.microsoft.com/office/drawing/2014/main" id="{D9DB1A39-65E8-4F24-8DCA-AC6402096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A2F7D62-10D7-4DF9-B464-BDD46C6E88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298174" y="1497640"/>
            <a:ext cx="7167471" cy="3929125"/>
          </a:xfrm>
        </p:spPr>
        <p:txBody>
          <a:bodyPr>
            <a:normAutofit fontScale="25000" lnSpcReduction="20000"/>
          </a:bodyPr>
          <a:lstStyle/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pPr marL="0" indent="0">
              <a:buNone/>
            </a:pPr>
            <a:r>
              <a:rPr lang="bg-BG" sz="128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Договор № </a:t>
            </a:r>
            <a:r>
              <a:rPr lang="en-US" sz="128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BG-RRP-1.007-0061</a:t>
            </a:r>
            <a:r>
              <a:rPr lang="bg-BG" sz="128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-</a:t>
            </a:r>
            <a:r>
              <a:rPr lang="en-US" sz="128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C</a:t>
            </a:r>
            <a:r>
              <a:rPr lang="bg-BG" sz="128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01</a:t>
            </a:r>
          </a:p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„Модернизация на образователната среда </a:t>
            </a:r>
            <a:r>
              <a:rPr lang="en-US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в гр. Ябланица</a:t>
            </a:r>
            <a:r>
              <a:rPr lang="en-US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 </a:t>
            </a:r>
            <a:r>
              <a:rPr lang="bg-BG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- основен ремонт, обновяване и реконструкция на СУ „Васил Левски“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Бенефициент: Община Ябланица</a:t>
            </a:r>
          </a:p>
          <a:p>
            <a:pPr marL="0" indent="0" algn="ctr">
              <a:spcAft>
                <a:spcPts val="1200"/>
              </a:spcAft>
              <a:buNone/>
            </a:pPr>
            <a:endParaRPr lang="bg-BG" sz="8000" dirty="0">
              <a:effectLst>
                <a:glow rad="127000">
                  <a:schemeClr val="accent1">
                    <a:alpha val="0"/>
                  </a:schemeClr>
                </a:glow>
                <a:reflection stA="45000" endPos="65000" dist="1270000" dir="5400000" sy="-100000" algn="bl" rotWithShape="0"/>
              </a:effectLst>
              <a:highlight>
                <a:srgbClr val="FFFFFF"/>
              </a:highlight>
              <a:cs typeface="Times New Roman" panose="02020603050405020304" pitchFamily="18" charset="0"/>
            </a:endParaRPr>
          </a:p>
          <a:p>
            <a:pPr marL="0" indent="0">
              <a:spcAft>
                <a:spcPts val="1200"/>
              </a:spcAft>
              <a:buNone/>
            </a:pPr>
            <a:r>
              <a:rPr lang="bg-BG" sz="8000" b="1" dirty="0">
                <a:effectLst>
                  <a:glow rad="127000">
                    <a:schemeClr val="accent1">
                      <a:alpha val="0"/>
                    </a:schemeClr>
                  </a:glo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21.05.2026 г., гр. Ябланица</a:t>
            </a:r>
            <a:endParaRPr lang="en-US" sz="8000" b="1" dirty="0">
              <a:effectLst>
                <a:glow rad="127000">
                  <a:schemeClr val="accent1">
                    <a:alpha val="0"/>
                  </a:schemeClr>
                </a:glow>
                <a:reflection stA="45000" endPos="65000" dist="1270000" dir="5400000" sy="-100000" algn="bl" rotWithShape="0"/>
              </a:effectLst>
              <a:highlight>
                <a:srgbClr val="FFFFFF"/>
              </a:highlight>
              <a:cs typeface="Times New Roman" panose="02020603050405020304" pitchFamily="18" charset="0"/>
            </a:endParaRPr>
          </a:p>
          <a:p>
            <a:endParaRPr lang="en-US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en-US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en-US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</p:txBody>
      </p:sp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3F9E95E4-323A-EB3D-161F-C25AB83FA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65645" y="2075620"/>
            <a:ext cx="4706353" cy="3529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76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744963" y="1106091"/>
            <a:ext cx="11311202" cy="5062370"/>
          </a:xfrm>
        </p:spPr>
        <p:txBody>
          <a:bodyPr>
            <a:noAutofit/>
          </a:bodyPr>
          <a:lstStyle/>
          <a:p>
            <a:pPr marL="0" indent="0">
              <a:lnSpc>
                <a:spcPct val="124000"/>
              </a:lnSpc>
              <a:spcAft>
                <a:spcPts val="1000"/>
              </a:spcAft>
              <a:buNone/>
            </a:pPr>
            <a:r>
              <a:rPr lang="ru-RU" sz="2600" b="1" u="sng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Бенефиициент</a:t>
            </a:r>
            <a:r>
              <a:rPr lang="ru-RU" sz="2600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: </a:t>
            </a:r>
            <a:r>
              <a:rPr lang="ru-RU" sz="26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Община </a:t>
            </a:r>
            <a:r>
              <a:rPr lang="ru-RU" sz="26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Ябланица</a:t>
            </a:r>
            <a:endParaRPr lang="ru-RU" sz="2600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cs typeface="Times New Roman" panose="02020603050405020304" pitchFamily="18" charset="0"/>
            </a:endParaRPr>
          </a:p>
          <a:p>
            <a:pPr marL="0" indent="0">
              <a:lnSpc>
                <a:spcPct val="124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600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Срок за </a:t>
            </a:r>
            <a:r>
              <a:rPr lang="ru-RU" sz="2600" b="1" u="sng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изпълнение</a:t>
            </a:r>
            <a:r>
              <a:rPr lang="ru-RU" sz="26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: от </a:t>
            </a:r>
            <a:r>
              <a:rPr lang="bg-BG" sz="2600" dirty="0">
                <a:highlight>
                  <a:srgbClr val="FFFFFF"/>
                </a:highlight>
              </a:rPr>
              <a:t>28.08.2023 г. до </a:t>
            </a:r>
            <a:r>
              <a:rPr lang="ru-RU" sz="26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31.05.2026 г. </a:t>
            </a:r>
          </a:p>
          <a:p>
            <a:pPr marL="0" indent="0">
              <a:lnSpc>
                <a:spcPct val="124000"/>
              </a:lnSpc>
              <a:buNone/>
            </a:pPr>
            <a:r>
              <a:rPr lang="bg-BG" sz="2600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Размер на направените разходи по проекта</a:t>
            </a:r>
            <a:r>
              <a:rPr lang="ru-RU" sz="2600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:</a:t>
            </a:r>
            <a:r>
              <a:rPr lang="en-US" sz="26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 </a:t>
            </a:r>
            <a:r>
              <a:rPr lang="ru-RU" sz="2600" b="1" dirty="0">
                <a:highlight>
                  <a:srgbClr val="FFFFFF"/>
                </a:highlight>
              </a:rPr>
              <a:t>4 416 468,12 </a:t>
            </a:r>
            <a:r>
              <a:rPr lang="ru-RU" sz="2600" b="1" dirty="0" err="1">
                <a:highlight>
                  <a:srgbClr val="FFFFFF"/>
                </a:highlight>
              </a:rPr>
              <a:t>лв</a:t>
            </a:r>
            <a:r>
              <a:rPr lang="ru-RU" sz="2600" b="1" dirty="0">
                <a:highlight>
                  <a:srgbClr val="FFFFFF"/>
                </a:highlight>
              </a:rPr>
              <a:t>. или 2 258 104,29 евро </a:t>
            </a:r>
            <a:r>
              <a:rPr lang="ru-RU" sz="2600" b="1" dirty="0" err="1">
                <a:highlight>
                  <a:srgbClr val="FFFFFF"/>
                </a:highlight>
              </a:rPr>
              <a:t>вкл</a:t>
            </a:r>
            <a:r>
              <a:rPr lang="bg-BG" sz="2600" b="1" dirty="0" err="1">
                <a:highlight>
                  <a:srgbClr val="FFFFFF"/>
                </a:highlight>
              </a:rPr>
              <a:t>ючващи</a:t>
            </a:r>
            <a:r>
              <a:rPr lang="ru-RU" sz="2600" b="1" dirty="0">
                <a:highlight>
                  <a:srgbClr val="FFFFFF"/>
                </a:highlight>
              </a:rPr>
              <a:t>:</a:t>
            </a:r>
          </a:p>
          <a:p>
            <a:pPr>
              <a:lnSpc>
                <a:spcPct val="124000"/>
              </a:lnSpc>
              <a:buClrTx/>
            </a:pPr>
            <a:r>
              <a:rPr lang="ru-RU" sz="2600" b="1" dirty="0">
                <a:highlight>
                  <a:srgbClr val="FFFFFF"/>
                </a:highlight>
              </a:rPr>
              <a:t>3 686 473,39 лева </a:t>
            </a:r>
            <a:r>
              <a:rPr lang="ru-RU" sz="2600" dirty="0">
                <a:highlight>
                  <a:srgbClr val="FFFFFF"/>
                </a:highlight>
              </a:rPr>
              <a:t>без ДДС, в т.ч. и 1% </a:t>
            </a:r>
            <a:r>
              <a:rPr lang="ru-RU" sz="2600" dirty="0" err="1">
                <a:highlight>
                  <a:srgbClr val="FFFFFF"/>
                </a:highlight>
              </a:rPr>
              <a:t>непреки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разходи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върху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стойността</a:t>
            </a:r>
            <a:r>
              <a:rPr lang="ru-RU" sz="2600" dirty="0">
                <a:highlight>
                  <a:srgbClr val="FFFFFF"/>
                </a:highlight>
              </a:rPr>
              <a:t> на </a:t>
            </a:r>
            <a:r>
              <a:rPr lang="ru-RU" sz="2600" dirty="0" err="1">
                <a:highlight>
                  <a:srgbClr val="FFFFFF"/>
                </a:highlight>
              </a:rPr>
              <a:t>преките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разходи</a:t>
            </a:r>
            <a:r>
              <a:rPr lang="ru-RU" sz="2600" dirty="0">
                <a:highlight>
                  <a:srgbClr val="FFFFFF"/>
                </a:highlight>
              </a:rPr>
              <a:t> (без ДДС) или </a:t>
            </a:r>
            <a:r>
              <a:rPr lang="ru-RU" sz="2600" b="1" dirty="0">
                <a:highlight>
                  <a:srgbClr val="FFFFFF"/>
                </a:highlight>
              </a:rPr>
              <a:t>1 884 863,91 евро</a:t>
            </a:r>
            <a:r>
              <a:rPr lang="ru-RU" sz="2600" dirty="0">
                <a:highlight>
                  <a:srgbClr val="FFFFFF"/>
                </a:highlight>
              </a:rPr>
              <a:t>, </a:t>
            </a:r>
            <a:r>
              <a:rPr lang="ru-RU" sz="2600" dirty="0" err="1">
                <a:highlight>
                  <a:srgbClr val="FFFFFF"/>
                </a:highlight>
              </a:rPr>
              <a:t>представляваща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безвъзмездна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финансова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подкрепа</a:t>
            </a:r>
            <a:r>
              <a:rPr lang="ru-RU" sz="2600" dirty="0">
                <a:highlight>
                  <a:srgbClr val="FFFFFF"/>
                </a:highlight>
              </a:rPr>
              <a:t>  по Механизма за </a:t>
            </a:r>
            <a:r>
              <a:rPr lang="ru-RU" sz="2600" dirty="0" err="1">
                <a:highlight>
                  <a:srgbClr val="FFFFFF"/>
                </a:highlight>
              </a:rPr>
              <a:t>възстановяване</a:t>
            </a:r>
            <a:r>
              <a:rPr lang="ru-RU" sz="2600" dirty="0">
                <a:highlight>
                  <a:srgbClr val="FFFFFF"/>
                </a:highlight>
              </a:rPr>
              <a:t> и </a:t>
            </a:r>
            <a:r>
              <a:rPr lang="ru-RU" sz="2600" dirty="0" err="1">
                <a:highlight>
                  <a:srgbClr val="FFFFFF"/>
                </a:highlight>
              </a:rPr>
              <a:t>устойчивост</a:t>
            </a:r>
            <a:r>
              <a:rPr lang="ru-RU" sz="2600" dirty="0">
                <a:highlight>
                  <a:srgbClr val="FFFFFF"/>
                </a:highlight>
              </a:rPr>
              <a:t> (МВУ); </a:t>
            </a:r>
          </a:p>
          <a:p>
            <a:pPr>
              <a:lnSpc>
                <a:spcPct val="124000"/>
              </a:lnSpc>
              <a:buClrTx/>
            </a:pPr>
            <a:r>
              <a:rPr lang="ru-RU" sz="2600" b="1" dirty="0">
                <a:highlight>
                  <a:srgbClr val="FFFFFF"/>
                </a:highlight>
              </a:rPr>
              <a:t>729</a:t>
            </a:r>
            <a:r>
              <a:rPr lang="en-US" sz="2600" b="1" dirty="0">
                <a:highlight>
                  <a:srgbClr val="FFFFFF"/>
                </a:highlight>
              </a:rPr>
              <a:t> </a:t>
            </a:r>
            <a:r>
              <a:rPr lang="ru-RU" sz="2600" b="1" dirty="0">
                <a:highlight>
                  <a:srgbClr val="FFFFFF"/>
                </a:highlight>
              </a:rPr>
              <a:t>994,73 лева или 373</a:t>
            </a:r>
            <a:r>
              <a:rPr lang="en-US" sz="2600" b="1" dirty="0">
                <a:highlight>
                  <a:srgbClr val="FFFFFF"/>
                </a:highlight>
              </a:rPr>
              <a:t> </a:t>
            </a:r>
            <a:r>
              <a:rPr lang="ru-RU" sz="2600" b="1" dirty="0">
                <a:highlight>
                  <a:srgbClr val="FFFFFF"/>
                </a:highlight>
              </a:rPr>
              <a:t>240,38 евро </a:t>
            </a:r>
            <a:r>
              <a:rPr lang="ru-RU" sz="2600" dirty="0">
                <a:highlight>
                  <a:srgbClr val="FFFFFF"/>
                </a:highlight>
              </a:rPr>
              <a:t>, </a:t>
            </a:r>
            <a:r>
              <a:rPr lang="ru-RU" sz="2600" dirty="0" err="1">
                <a:highlight>
                  <a:srgbClr val="FFFFFF"/>
                </a:highlight>
              </a:rPr>
              <a:t>представляваща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невъзстановим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данък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добавена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стойност</a:t>
            </a:r>
            <a:r>
              <a:rPr lang="ru-RU" sz="2600" dirty="0">
                <a:highlight>
                  <a:srgbClr val="FFFFFF"/>
                </a:highlight>
              </a:rPr>
              <a:t>, </a:t>
            </a:r>
            <a:r>
              <a:rPr lang="ru-RU" sz="2600" dirty="0" err="1">
                <a:highlight>
                  <a:srgbClr val="FFFFFF"/>
                </a:highlight>
              </a:rPr>
              <a:t>които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са</a:t>
            </a:r>
            <a:r>
              <a:rPr lang="ru-RU" sz="2600" dirty="0">
                <a:highlight>
                  <a:srgbClr val="FFFFFF"/>
                </a:highlight>
              </a:rPr>
              <a:t> за сметка на бюджета на </a:t>
            </a:r>
            <a:r>
              <a:rPr lang="ru-RU" sz="2600" dirty="0" err="1">
                <a:highlight>
                  <a:srgbClr val="FFFFFF"/>
                </a:highlight>
              </a:rPr>
              <a:t>Република</a:t>
            </a:r>
            <a:r>
              <a:rPr lang="ru-RU" sz="2600" dirty="0">
                <a:highlight>
                  <a:srgbClr val="FFFFFF"/>
                </a:highlight>
              </a:rPr>
              <a:t> </a:t>
            </a:r>
            <a:r>
              <a:rPr lang="ru-RU" sz="2600" dirty="0" err="1">
                <a:highlight>
                  <a:srgbClr val="FFFFFF"/>
                </a:highlight>
              </a:rPr>
              <a:t>България</a:t>
            </a:r>
            <a:r>
              <a:rPr lang="ru-RU" sz="2600" dirty="0">
                <a:highlight>
                  <a:srgbClr val="FFFFFF"/>
                </a:highlight>
              </a:rPr>
              <a:t>; </a:t>
            </a:r>
            <a:endParaRPr lang="bg-BG" sz="2600" dirty="0">
              <a:highlight>
                <a:srgbClr val="FFFFFF"/>
              </a:highlight>
            </a:endParaRPr>
          </a:p>
        </p:txBody>
      </p:sp>
      <p:sp>
        <p:nvSpPr>
          <p:cNvPr id="4" name="AutoShape 2" descr="Генерирано изображение Колаж на училищна реновация">
            <a:extLst>
              <a:ext uri="{FF2B5EF4-FFF2-40B4-BE49-F238E27FC236}">
                <a16:creationId xmlns:a16="http://schemas.microsoft.com/office/drawing/2014/main" id="{66246792-393C-370B-8517-FC2349270C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37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A5911C85-F403-AC96-B225-0480D7F731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74DE6DB8-72D9-941B-C567-F905DE014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723" y="824149"/>
            <a:ext cx="9050777" cy="603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741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5ED3B442-7EAE-F96D-3218-2C573C46C7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D7503334-CCD2-6737-230A-C0A15F8B6B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71560" y="1047228"/>
            <a:ext cx="11620440" cy="6647351"/>
          </a:xfrm>
        </p:spPr>
        <p:txBody>
          <a:bodyPr>
            <a:normAutofit fontScale="32500" lnSpcReduction="2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8600" b="1" dirty="0" err="1"/>
              <a:t>Изпълнител</a:t>
            </a:r>
            <a:r>
              <a:rPr lang="ru-RU" sz="8600" b="1" dirty="0"/>
              <a:t> на СМР е „РЕСПЕКТ БИЛД“ ЕООД, </a:t>
            </a:r>
            <a:r>
              <a:rPr lang="ru-RU" sz="8600" b="1" dirty="0" err="1"/>
              <a:t>който</a:t>
            </a:r>
            <a:r>
              <a:rPr lang="ru-RU" sz="8600" b="1" dirty="0"/>
              <a:t> </a:t>
            </a:r>
            <a:r>
              <a:rPr lang="ru-RU" sz="8600" b="1" dirty="0" err="1"/>
              <a:t>изпълни</a:t>
            </a:r>
            <a:r>
              <a:rPr lang="ru-RU" sz="8600" b="1" dirty="0"/>
              <a:t> на 100% </a:t>
            </a:r>
            <a:r>
              <a:rPr lang="ru-RU" sz="8600" b="1" dirty="0" err="1"/>
              <a:t>следните</a:t>
            </a:r>
            <a:r>
              <a:rPr lang="ru-RU" sz="8600" b="1" dirty="0"/>
              <a:t> </a:t>
            </a:r>
            <a:r>
              <a:rPr lang="ru-RU" sz="8600" b="1" dirty="0" err="1"/>
              <a:t>строително-монтажните</a:t>
            </a:r>
            <a:r>
              <a:rPr lang="ru-RU" sz="8600" b="1" dirty="0"/>
              <a:t> </a:t>
            </a:r>
            <a:r>
              <a:rPr lang="ru-RU" sz="8600" b="1" dirty="0" err="1"/>
              <a:t>работи</a:t>
            </a:r>
            <a:r>
              <a:rPr lang="ru-RU" sz="8600" b="1" dirty="0"/>
              <a:t> (СМР). </a:t>
            </a:r>
            <a:r>
              <a:rPr lang="ru-RU" sz="8600" b="1" dirty="0" err="1"/>
              <a:t>Това</a:t>
            </a:r>
            <a:r>
              <a:rPr lang="ru-RU" sz="8600" b="1" dirty="0"/>
              <a:t> </a:t>
            </a:r>
            <a:r>
              <a:rPr lang="ru-RU" sz="8600" b="1" dirty="0" err="1"/>
              <a:t>са</a:t>
            </a:r>
            <a:r>
              <a:rPr lang="ru-RU" sz="8600" b="1" dirty="0"/>
              <a:t>:</a:t>
            </a:r>
          </a:p>
          <a:p>
            <a:pPr marL="0" indent="0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8600" dirty="0"/>
              <a:t>✅ </a:t>
            </a:r>
            <a:r>
              <a:rPr lang="ru-RU" sz="8600" dirty="0" err="1"/>
              <a:t>Топлинно</a:t>
            </a:r>
            <a:r>
              <a:rPr lang="ru-RU" sz="8600" dirty="0"/>
              <a:t> </a:t>
            </a:r>
            <a:r>
              <a:rPr lang="ru-RU" sz="8600" dirty="0" err="1"/>
              <a:t>изолиране</a:t>
            </a:r>
            <a:r>
              <a:rPr lang="ru-RU" sz="8600" dirty="0"/>
              <a:t> на </a:t>
            </a:r>
            <a:r>
              <a:rPr lang="ru-RU" sz="8600" dirty="0" err="1"/>
              <a:t>външни</a:t>
            </a:r>
            <a:r>
              <a:rPr lang="ru-RU" sz="8600" dirty="0"/>
              <a:t> стени, </a:t>
            </a:r>
            <a:r>
              <a:rPr lang="ru-RU" sz="8600" dirty="0" err="1"/>
              <a:t>подове</a:t>
            </a:r>
            <a:r>
              <a:rPr lang="ru-RU" sz="8600" dirty="0"/>
              <a:t> и </a:t>
            </a:r>
            <a:r>
              <a:rPr lang="ru-RU" sz="8600" dirty="0" err="1"/>
              <a:t>покрив</a:t>
            </a:r>
            <a:r>
              <a:rPr lang="ru-RU" sz="8600" dirty="0"/>
              <a:t> с цел </a:t>
            </a:r>
            <a:r>
              <a:rPr lang="ru-RU" sz="8600" dirty="0" err="1"/>
              <a:t>повишаване</a:t>
            </a:r>
            <a:r>
              <a:rPr lang="ru-RU" sz="8600" dirty="0"/>
              <a:t> на </a:t>
            </a:r>
            <a:r>
              <a:rPr lang="ru-RU" sz="8600" dirty="0" err="1"/>
              <a:t>енергийната</a:t>
            </a:r>
            <a:r>
              <a:rPr lang="ru-RU" sz="8600" dirty="0"/>
              <a:t> </a:t>
            </a:r>
            <a:r>
              <a:rPr lang="ru-RU" sz="8600" dirty="0" err="1"/>
              <a:t>ефективност</a:t>
            </a:r>
            <a:r>
              <a:rPr lang="ru-RU" sz="8600" dirty="0"/>
              <a:t>;</a:t>
            </a:r>
            <a:br>
              <a:rPr lang="ru-RU" sz="8600" dirty="0"/>
            </a:br>
            <a:r>
              <a:rPr lang="ru-RU" sz="8600" dirty="0"/>
              <a:t>✅ </a:t>
            </a:r>
            <a:r>
              <a:rPr lang="ru-RU" sz="8600" dirty="0" err="1"/>
              <a:t>Подмяна</a:t>
            </a:r>
            <a:r>
              <a:rPr lang="ru-RU" sz="8600" dirty="0"/>
              <a:t> на </a:t>
            </a:r>
            <a:r>
              <a:rPr lang="ru-RU" sz="8600" dirty="0" err="1"/>
              <a:t>съществуващата</a:t>
            </a:r>
            <a:r>
              <a:rPr lang="ru-RU" sz="8600" dirty="0"/>
              <a:t> </a:t>
            </a:r>
            <a:r>
              <a:rPr lang="ru-RU" sz="8600" dirty="0" err="1"/>
              <a:t>дограма</a:t>
            </a:r>
            <a:r>
              <a:rPr lang="ru-RU" sz="8600" dirty="0"/>
              <a:t> за </a:t>
            </a:r>
            <a:r>
              <a:rPr lang="ru-RU" sz="8600" dirty="0" err="1"/>
              <a:t>подобряване</a:t>
            </a:r>
            <a:r>
              <a:rPr lang="ru-RU" sz="8600" dirty="0"/>
              <a:t> на </a:t>
            </a:r>
            <a:r>
              <a:rPr lang="ru-RU" sz="8600" dirty="0" err="1"/>
              <a:t>топлотехническите</a:t>
            </a:r>
            <a:r>
              <a:rPr lang="ru-RU" sz="8600" dirty="0"/>
              <a:t> характеристики на </a:t>
            </a:r>
            <a:r>
              <a:rPr lang="ru-RU" sz="8600" dirty="0" err="1"/>
              <a:t>сградата</a:t>
            </a:r>
            <a:r>
              <a:rPr lang="ru-RU" sz="8600" dirty="0"/>
              <a:t>;</a:t>
            </a:r>
            <a:br>
              <a:rPr lang="ru-RU" sz="8600" dirty="0"/>
            </a:br>
            <a:r>
              <a:rPr lang="ru-RU" sz="8600" dirty="0"/>
              <a:t>✅ </a:t>
            </a:r>
            <a:r>
              <a:rPr lang="ru-RU" sz="8600" dirty="0" err="1"/>
              <a:t>Подмяна</a:t>
            </a:r>
            <a:r>
              <a:rPr lang="ru-RU" sz="8600" dirty="0"/>
              <a:t> на </a:t>
            </a:r>
            <a:r>
              <a:rPr lang="ru-RU" sz="8600" dirty="0" err="1"/>
              <a:t>отоплителната</a:t>
            </a:r>
            <a:r>
              <a:rPr lang="ru-RU" sz="8600" dirty="0"/>
              <a:t> </a:t>
            </a:r>
            <a:r>
              <a:rPr lang="ru-RU" sz="8600" dirty="0" err="1"/>
              <a:t>инсталация</a:t>
            </a:r>
            <a:r>
              <a:rPr lang="ru-RU" sz="8600" dirty="0"/>
              <a:t> и </a:t>
            </a:r>
            <a:r>
              <a:rPr lang="ru-RU" sz="8600" dirty="0" err="1"/>
              <a:t>оборудването</a:t>
            </a:r>
            <a:r>
              <a:rPr lang="ru-RU" sz="8600" dirty="0"/>
              <a:t> </a:t>
            </a:r>
            <a:r>
              <a:rPr lang="ru-RU" sz="8600" dirty="0" err="1"/>
              <a:t>към</a:t>
            </a:r>
            <a:r>
              <a:rPr lang="ru-RU" sz="8600" dirty="0"/>
              <a:t> </a:t>
            </a:r>
            <a:r>
              <a:rPr lang="ru-RU" sz="8600" dirty="0" err="1"/>
              <a:t>нея</a:t>
            </a:r>
            <a:r>
              <a:rPr lang="ru-RU" sz="8600" dirty="0"/>
              <a:t> за </a:t>
            </a:r>
            <a:r>
              <a:rPr lang="ru-RU" sz="8600" dirty="0" err="1"/>
              <a:t>осигуряване</a:t>
            </a:r>
            <a:r>
              <a:rPr lang="ru-RU" sz="8600" dirty="0"/>
              <a:t> на благоприятен и устойчив микроклимат;</a:t>
            </a:r>
            <a:br>
              <a:rPr lang="ru-RU" sz="8600" dirty="0"/>
            </a:br>
            <a:r>
              <a:rPr lang="ru-RU" sz="8600" dirty="0"/>
              <a:t>✅ Ремонт и </a:t>
            </a:r>
            <a:r>
              <a:rPr lang="ru-RU" sz="8600" dirty="0" err="1"/>
              <a:t>цялостно</a:t>
            </a:r>
            <a:r>
              <a:rPr lang="ru-RU" sz="8600" dirty="0"/>
              <a:t> </a:t>
            </a:r>
            <a:r>
              <a:rPr lang="ru-RU" sz="8600" dirty="0" err="1"/>
              <a:t>обновяване</a:t>
            </a:r>
            <a:r>
              <a:rPr lang="ru-RU" sz="8600" dirty="0"/>
              <a:t> на </a:t>
            </a:r>
            <a:r>
              <a:rPr lang="ru-RU" sz="8600" dirty="0" err="1"/>
              <a:t>вътрешни</a:t>
            </a:r>
            <a:r>
              <a:rPr lang="ru-RU" sz="8600" dirty="0"/>
              <a:t> помещения – </a:t>
            </a:r>
            <a:r>
              <a:rPr lang="ru-RU" sz="8600" dirty="0" err="1"/>
              <a:t>класни</a:t>
            </a:r>
            <a:r>
              <a:rPr lang="ru-RU" sz="8600" dirty="0"/>
              <a:t> стаи, </a:t>
            </a:r>
            <a:r>
              <a:rPr lang="ru-RU" sz="8600" dirty="0" err="1"/>
              <a:t>коридори</a:t>
            </a:r>
            <a:r>
              <a:rPr lang="ru-RU" sz="8600" dirty="0"/>
              <a:t>, </a:t>
            </a:r>
            <a:r>
              <a:rPr lang="ru-RU" sz="8600" dirty="0" err="1"/>
              <a:t>санитарни</a:t>
            </a:r>
            <a:r>
              <a:rPr lang="ru-RU" sz="8600" dirty="0"/>
              <a:t> </a:t>
            </a:r>
            <a:r>
              <a:rPr lang="ru-RU" sz="8600" dirty="0" err="1"/>
              <a:t>възли</a:t>
            </a:r>
            <a:r>
              <a:rPr lang="ru-RU" sz="8600" dirty="0"/>
              <a:t> и </a:t>
            </a:r>
            <a:r>
              <a:rPr lang="ru-RU" sz="8600" dirty="0" err="1"/>
              <a:t>прилежащите</a:t>
            </a:r>
            <a:r>
              <a:rPr lang="ru-RU" sz="8600" dirty="0"/>
              <a:t> им пространства.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103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099F21-9358-D64F-AC30-87C6DD1E28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22965648-AACF-1C4A-2493-4F5FEC470B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AD1FA2BA-1CE8-72AC-9750-5CF1E28FD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6462" y="1211593"/>
            <a:ext cx="7268933" cy="556858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b="1" dirty="0"/>
              <a:t>В </a:t>
            </a:r>
            <a:r>
              <a:rPr lang="ru-RU" sz="2800" b="1" dirty="0" err="1"/>
              <a:t>резултати</a:t>
            </a:r>
            <a:r>
              <a:rPr lang="ru-RU" sz="2800" b="1" dirty="0"/>
              <a:t> от </a:t>
            </a:r>
            <a:r>
              <a:rPr lang="ru-RU" sz="2800" b="1" dirty="0" err="1"/>
              <a:t>реализацията</a:t>
            </a:r>
            <a:r>
              <a:rPr lang="ru-RU" sz="2800" b="1" dirty="0"/>
              <a:t> на </a:t>
            </a:r>
            <a:r>
              <a:rPr lang="ru-RU" sz="2800" b="1" dirty="0" err="1"/>
              <a:t>проектните</a:t>
            </a:r>
            <a:r>
              <a:rPr lang="ru-RU" sz="2800" b="1" dirty="0"/>
              <a:t>  </a:t>
            </a:r>
            <a:r>
              <a:rPr lang="ru-RU" sz="2800" b="1" dirty="0" err="1"/>
              <a:t>дейности</a:t>
            </a:r>
            <a:r>
              <a:rPr lang="ru-RU" sz="2800" b="1" dirty="0"/>
              <a:t> в СУ „Васил </a:t>
            </a:r>
            <a:r>
              <a:rPr lang="ru-RU" sz="2800" b="1" dirty="0" err="1"/>
              <a:t>Левски</a:t>
            </a:r>
            <a:r>
              <a:rPr lang="ru-RU" sz="2800" b="1" dirty="0"/>
              <a:t>“:</a:t>
            </a:r>
            <a:endParaRPr lang="ru-RU" sz="2800" dirty="0">
              <a:cs typeface="Times New Roman" panose="02020603050405020304" pitchFamily="18" charset="0"/>
            </a:endParaRPr>
          </a:p>
          <a:p>
            <a:r>
              <a:rPr lang="ru-RU" sz="2400" b="1" dirty="0" err="1"/>
              <a:t>Постигнат</a:t>
            </a:r>
            <a:r>
              <a:rPr lang="ru-RU" sz="2400" b="1" dirty="0"/>
              <a:t> е </a:t>
            </a:r>
            <a:r>
              <a:rPr lang="ru-RU" sz="2400" b="1" dirty="0" err="1"/>
              <a:t>изцяло</a:t>
            </a:r>
            <a:r>
              <a:rPr lang="ru-RU" sz="2400" b="1" dirty="0"/>
              <a:t> </a:t>
            </a:r>
            <a:r>
              <a:rPr lang="ru-RU" sz="2400" b="1" dirty="0" err="1"/>
              <a:t>обновен</a:t>
            </a:r>
            <a:r>
              <a:rPr lang="ru-RU" sz="2400" b="1" dirty="0"/>
              <a:t> и </a:t>
            </a:r>
            <a:r>
              <a:rPr lang="ru-RU" sz="2400" b="1" dirty="0" err="1"/>
              <a:t>осъвременен</a:t>
            </a:r>
            <a:r>
              <a:rPr lang="ru-RU" sz="2400" b="1" dirty="0"/>
              <a:t> облик на </a:t>
            </a:r>
            <a:r>
              <a:rPr lang="ru-RU" sz="2400" b="1" dirty="0" err="1"/>
              <a:t>сградата</a:t>
            </a:r>
            <a:r>
              <a:rPr lang="ru-RU" sz="2400" b="1" dirty="0"/>
              <a:t> на СУ „Васил </a:t>
            </a:r>
            <a:r>
              <a:rPr lang="ru-RU" sz="2400" b="1" dirty="0" err="1"/>
              <a:t>Левски</a:t>
            </a:r>
            <a:r>
              <a:rPr lang="ru-RU" sz="2400" b="1" dirty="0"/>
              <a:t>“ – гр. </a:t>
            </a:r>
            <a:r>
              <a:rPr lang="ru-RU" sz="2400" b="1" dirty="0" err="1"/>
              <a:t>Ябланица</a:t>
            </a:r>
            <a:r>
              <a:rPr lang="ru-RU" sz="2400" b="1" dirty="0"/>
              <a:t>;</a:t>
            </a:r>
          </a:p>
          <a:p>
            <a:r>
              <a:rPr lang="ru-RU" sz="2400" b="1" dirty="0" err="1"/>
              <a:t>Извършен</a:t>
            </a:r>
            <a:r>
              <a:rPr lang="ru-RU" sz="2400" b="1" dirty="0"/>
              <a:t> е </a:t>
            </a:r>
            <a:r>
              <a:rPr lang="ru-RU" sz="2400" b="1" dirty="0" err="1"/>
              <a:t>цялостен</a:t>
            </a:r>
            <a:r>
              <a:rPr lang="ru-RU" sz="2400" b="1" dirty="0"/>
              <a:t> ремонт и модернизация на </a:t>
            </a:r>
            <a:r>
              <a:rPr lang="ru-RU" sz="2400" b="1" dirty="0" err="1"/>
              <a:t>вътрешните</a:t>
            </a:r>
            <a:r>
              <a:rPr lang="ru-RU" sz="2400" b="1" dirty="0"/>
              <a:t> пространства – </a:t>
            </a:r>
            <a:r>
              <a:rPr lang="ru-RU" sz="2400" b="1" dirty="0" err="1"/>
              <a:t>учебни</a:t>
            </a:r>
            <a:r>
              <a:rPr lang="ru-RU" sz="2400" b="1" dirty="0"/>
              <a:t> стаи, </a:t>
            </a:r>
            <a:r>
              <a:rPr lang="ru-RU" sz="2400" b="1" dirty="0" err="1"/>
              <a:t>специализирани</a:t>
            </a:r>
            <a:r>
              <a:rPr lang="ru-RU" sz="2400" b="1" dirty="0"/>
              <a:t> </a:t>
            </a:r>
            <a:r>
              <a:rPr lang="ru-RU" sz="2400" b="1" dirty="0" err="1"/>
              <a:t>кабинети</a:t>
            </a:r>
            <a:r>
              <a:rPr lang="ru-RU" sz="2400" b="1" dirty="0"/>
              <a:t>, </a:t>
            </a:r>
            <a:r>
              <a:rPr lang="ru-RU" sz="2400" b="1" dirty="0" err="1"/>
              <a:t>коридори</a:t>
            </a:r>
            <a:r>
              <a:rPr lang="ru-RU" sz="2400" b="1" dirty="0"/>
              <a:t>, </a:t>
            </a:r>
            <a:r>
              <a:rPr lang="ru-RU" sz="2400" b="1" dirty="0" err="1"/>
              <a:t>помощни</a:t>
            </a:r>
            <a:r>
              <a:rPr lang="ru-RU" sz="2400" b="1" dirty="0"/>
              <a:t> и </a:t>
            </a:r>
            <a:r>
              <a:rPr lang="ru-RU" sz="2400" b="1" dirty="0" err="1"/>
              <a:t>санитарни</a:t>
            </a:r>
            <a:r>
              <a:rPr lang="ru-RU" sz="2400" b="1" dirty="0"/>
              <a:t> помещения;</a:t>
            </a:r>
          </a:p>
          <a:p>
            <a:r>
              <a:rPr lang="ru-RU" sz="2400" b="1" dirty="0" err="1"/>
              <a:t>Значително</a:t>
            </a:r>
            <a:r>
              <a:rPr lang="ru-RU" sz="2400" b="1" dirty="0"/>
              <a:t> е </a:t>
            </a:r>
            <a:r>
              <a:rPr lang="ru-RU" sz="2400" b="1" dirty="0" err="1"/>
              <a:t>подобрена</a:t>
            </a:r>
            <a:r>
              <a:rPr lang="ru-RU" sz="2400" b="1" dirty="0"/>
              <a:t> </a:t>
            </a:r>
            <a:r>
              <a:rPr lang="ru-RU" sz="2400" b="1" dirty="0" err="1"/>
              <a:t>материално-техническата</a:t>
            </a:r>
            <a:r>
              <a:rPr lang="ru-RU" sz="2400" b="1" dirty="0"/>
              <a:t> база на </a:t>
            </a:r>
            <a:r>
              <a:rPr lang="ru-RU" sz="2400" b="1" dirty="0" err="1"/>
              <a:t>училището</a:t>
            </a:r>
            <a:r>
              <a:rPr lang="ru-RU" sz="2400" b="1" dirty="0"/>
              <a:t>;</a:t>
            </a:r>
          </a:p>
          <a:p>
            <a:r>
              <a:rPr lang="ru-RU" sz="2400" b="1" dirty="0" err="1"/>
              <a:t>Осигурена</a:t>
            </a:r>
            <a:r>
              <a:rPr lang="ru-RU" sz="2400" b="1" dirty="0"/>
              <a:t> е </a:t>
            </a:r>
            <a:r>
              <a:rPr lang="ru-RU" sz="2400" b="1" dirty="0" err="1"/>
              <a:t>по-здравословна</a:t>
            </a:r>
            <a:r>
              <a:rPr lang="ru-RU" sz="2400" b="1" dirty="0"/>
              <a:t>, безопасна и комфортна среда за обучение;</a:t>
            </a:r>
          </a:p>
          <a:p>
            <a:r>
              <a:rPr lang="ru-RU" sz="2400" b="1" dirty="0" err="1"/>
              <a:t>Постигнати</a:t>
            </a:r>
            <a:r>
              <a:rPr lang="ru-RU" sz="2400" b="1" dirty="0"/>
              <a:t> </a:t>
            </a:r>
            <a:r>
              <a:rPr lang="ru-RU" sz="2400" b="1" dirty="0" err="1"/>
              <a:t>са</a:t>
            </a:r>
            <a:r>
              <a:rPr lang="ru-RU" sz="2400" b="1" dirty="0"/>
              <a:t> икономии в </a:t>
            </a:r>
            <a:r>
              <a:rPr lang="ru-RU" sz="2400" b="1" dirty="0" err="1"/>
              <a:t>годишното</a:t>
            </a:r>
            <a:r>
              <a:rPr lang="ru-RU" sz="2400" b="1" dirty="0"/>
              <a:t> потребление на </a:t>
            </a:r>
            <a:r>
              <a:rPr lang="ru-RU" sz="2400" b="1" dirty="0" err="1"/>
              <a:t>първична</a:t>
            </a:r>
            <a:r>
              <a:rPr lang="ru-RU" sz="2400" b="1" dirty="0"/>
              <a:t> </a:t>
            </a:r>
            <a:r>
              <a:rPr lang="ru-RU" sz="2400" b="1" dirty="0" err="1"/>
              <a:t>енергия</a:t>
            </a:r>
            <a:r>
              <a:rPr lang="ru-RU" sz="2400" b="1" dirty="0"/>
              <a:t>: 167.42 </a:t>
            </a:r>
            <a:r>
              <a:rPr lang="ru-RU" sz="2400" b="1" dirty="0" err="1"/>
              <a:t>MWh</a:t>
            </a:r>
            <a:r>
              <a:rPr lang="ru-RU" sz="2400" b="1" dirty="0"/>
              <a:t>/год.</a:t>
            </a:r>
          </a:p>
          <a:p>
            <a:endParaRPr lang="ru-RU" sz="2800" dirty="0"/>
          </a:p>
        </p:txBody>
      </p:sp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2FBDAD84-F277-3592-0428-273324281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1583" y="978169"/>
            <a:ext cx="4390416" cy="585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004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5531D20C-7756-6126-FDFA-337F3292DB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DD874989-ADCE-CE25-D1A3-EF400F01169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1013" y="1086139"/>
            <a:ext cx="11546731" cy="569404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4100" b="1" dirty="0" err="1"/>
              <a:t>Приложени</a:t>
            </a:r>
            <a:r>
              <a:rPr lang="ru-RU" sz="4100" b="1" dirty="0"/>
              <a:t> </a:t>
            </a:r>
            <a:r>
              <a:rPr lang="ru-RU" sz="4100" b="1" dirty="0" err="1"/>
              <a:t>бяха</a:t>
            </a:r>
            <a:r>
              <a:rPr lang="ru-RU" sz="4100" b="1" dirty="0"/>
              <a:t> </a:t>
            </a:r>
            <a:r>
              <a:rPr lang="ru-RU" sz="4100" b="1" dirty="0" err="1"/>
              <a:t>иновативни</a:t>
            </a:r>
            <a:r>
              <a:rPr lang="ru-RU" sz="4100" b="1" dirty="0"/>
              <a:t> и </a:t>
            </a:r>
            <a:r>
              <a:rPr lang="ru-RU" sz="4100" b="1" dirty="0" err="1"/>
              <a:t>устойчиви</a:t>
            </a:r>
            <a:r>
              <a:rPr lang="ru-RU" sz="4100" b="1" dirty="0"/>
              <a:t> </a:t>
            </a:r>
            <a:r>
              <a:rPr lang="ru-RU" sz="4100" b="1" dirty="0" err="1"/>
              <a:t>енергийни</a:t>
            </a:r>
            <a:r>
              <a:rPr lang="ru-RU" sz="4100" b="1" dirty="0"/>
              <a:t> решения и </a:t>
            </a:r>
            <a:r>
              <a:rPr lang="ru-RU" sz="4100" b="1" dirty="0" err="1"/>
              <a:t>достъпна</a:t>
            </a:r>
            <a:r>
              <a:rPr lang="ru-RU" sz="4100" b="1" dirty="0"/>
              <a:t> среда </a:t>
            </a:r>
            <a:r>
              <a:rPr lang="ru-RU" sz="4100" b="1" dirty="0" err="1"/>
              <a:t>като</a:t>
            </a:r>
            <a:r>
              <a:rPr lang="ru-RU" sz="4100" b="1" dirty="0"/>
              <a:t>:</a:t>
            </a:r>
            <a:endParaRPr lang="ru-RU" sz="4100" dirty="0"/>
          </a:p>
          <a:p>
            <a:pPr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dirty="0" err="1"/>
              <a:t>Внедряване</a:t>
            </a:r>
            <a:r>
              <a:rPr lang="ru-RU" dirty="0"/>
              <a:t> на система за </a:t>
            </a:r>
            <a:r>
              <a:rPr lang="ru-RU" dirty="0" err="1"/>
              <a:t>сградна</a:t>
            </a:r>
            <a:r>
              <a:rPr lang="ru-RU" dirty="0"/>
              <a:t> автоматизация и управление за </a:t>
            </a:r>
            <a:r>
              <a:rPr lang="ru-RU" dirty="0" err="1"/>
              <a:t>оптимизиране</a:t>
            </a:r>
            <a:r>
              <a:rPr lang="ru-RU" dirty="0"/>
              <a:t> на </a:t>
            </a:r>
            <a:r>
              <a:rPr lang="ru-RU" dirty="0" err="1"/>
              <a:t>енергийните</a:t>
            </a:r>
            <a:r>
              <a:rPr lang="ru-RU" dirty="0"/>
              <a:t> </a:t>
            </a:r>
            <a:r>
              <a:rPr lang="ru-RU" dirty="0" err="1"/>
              <a:t>процеси</a:t>
            </a:r>
            <a:r>
              <a:rPr lang="ru-RU" dirty="0"/>
              <a:t>; 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dirty="0" err="1"/>
              <a:t>Изграждане</a:t>
            </a:r>
            <a:r>
              <a:rPr lang="ru-RU" dirty="0"/>
              <a:t> на </a:t>
            </a:r>
            <a:r>
              <a:rPr lang="ru-RU" dirty="0" err="1"/>
              <a:t>фотоволтаична</a:t>
            </a:r>
            <a:r>
              <a:rPr lang="ru-RU" dirty="0"/>
              <a:t> </a:t>
            </a:r>
            <a:r>
              <a:rPr lang="ru-RU" dirty="0" err="1"/>
              <a:t>инсталация</a:t>
            </a:r>
            <a:r>
              <a:rPr lang="ru-RU" dirty="0"/>
              <a:t> за производство на </a:t>
            </a:r>
            <a:r>
              <a:rPr lang="ru-RU" dirty="0" err="1"/>
              <a:t>електрическа</a:t>
            </a:r>
            <a:r>
              <a:rPr lang="ru-RU" dirty="0"/>
              <a:t> </a:t>
            </a:r>
            <a:r>
              <a:rPr lang="ru-RU" dirty="0" err="1"/>
              <a:t>енергия</a:t>
            </a:r>
            <a:r>
              <a:rPr lang="ru-RU" dirty="0"/>
              <a:t> за </a:t>
            </a:r>
            <a:r>
              <a:rPr lang="ru-RU" dirty="0" err="1"/>
              <a:t>собствени</a:t>
            </a:r>
            <a:r>
              <a:rPr lang="ru-RU" dirty="0"/>
              <a:t> </a:t>
            </a:r>
            <a:r>
              <a:rPr lang="ru-RU" dirty="0" err="1"/>
              <a:t>нужди</a:t>
            </a:r>
            <a:r>
              <a:rPr lang="ru-RU" dirty="0"/>
              <a:t>; 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dirty="0" err="1"/>
              <a:t>Осигуряване</a:t>
            </a:r>
            <a:r>
              <a:rPr lang="ru-RU" dirty="0"/>
              <a:t> на </a:t>
            </a:r>
            <a:r>
              <a:rPr lang="ru-RU" dirty="0" err="1"/>
              <a:t>достъпна</a:t>
            </a:r>
            <a:r>
              <a:rPr lang="ru-RU" dirty="0"/>
              <a:t> архитектурна среда за хора с </a:t>
            </a:r>
            <a:r>
              <a:rPr lang="ru-RU" dirty="0" err="1"/>
              <a:t>увреждания</a:t>
            </a:r>
            <a:r>
              <a:rPr lang="ru-RU" dirty="0"/>
              <a:t>, </a:t>
            </a:r>
            <a:r>
              <a:rPr lang="ru-RU" dirty="0" err="1"/>
              <a:t>включително</a:t>
            </a:r>
            <a:r>
              <a:rPr lang="ru-RU" dirty="0"/>
              <a:t> </a:t>
            </a:r>
            <a:r>
              <a:rPr lang="ru-RU" dirty="0" err="1"/>
              <a:t>изграждане</a:t>
            </a:r>
            <a:r>
              <a:rPr lang="ru-RU" dirty="0"/>
              <a:t> на </a:t>
            </a:r>
            <a:r>
              <a:rPr lang="ru-RU" dirty="0" err="1"/>
              <a:t>асансьор</a:t>
            </a:r>
            <a:r>
              <a:rPr lang="ru-RU" dirty="0"/>
              <a:t>, </a:t>
            </a:r>
            <a:r>
              <a:rPr lang="ru-RU" dirty="0" err="1"/>
              <a:t>рампи</a:t>
            </a:r>
            <a:r>
              <a:rPr lang="ru-RU" dirty="0"/>
              <a:t>, </a:t>
            </a:r>
            <a:r>
              <a:rPr lang="ru-RU" dirty="0" err="1"/>
              <a:t>тактилни</a:t>
            </a:r>
            <a:r>
              <a:rPr lang="ru-RU" dirty="0"/>
              <a:t> </a:t>
            </a:r>
            <a:r>
              <a:rPr lang="ru-RU" dirty="0" err="1"/>
              <a:t>плочи</a:t>
            </a:r>
            <a:r>
              <a:rPr lang="ru-RU" dirty="0"/>
              <a:t> и </a:t>
            </a:r>
            <a:r>
              <a:rPr lang="ru-RU" dirty="0" err="1"/>
              <a:t>адаптирани</a:t>
            </a:r>
            <a:r>
              <a:rPr lang="ru-RU" dirty="0"/>
              <a:t> </a:t>
            </a:r>
            <a:r>
              <a:rPr lang="ru-RU" dirty="0" err="1"/>
              <a:t>санитарни</a:t>
            </a:r>
            <a:r>
              <a:rPr lang="ru-RU" dirty="0"/>
              <a:t> </a:t>
            </a:r>
            <a:r>
              <a:rPr lang="ru-RU" dirty="0" err="1"/>
              <a:t>възли</a:t>
            </a:r>
            <a:r>
              <a:rPr lang="ru-RU" dirty="0"/>
              <a:t>; 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dirty="0" err="1"/>
              <a:t>Подобряване</a:t>
            </a:r>
            <a:r>
              <a:rPr lang="ru-RU" dirty="0"/>
              <a:t> на </a:t>
            </a:r>
            <a:r>
              <a:rPr lang="ru-RU" dirty="0" err="1"/>
              <a:t>функционалността</a:t>
            </a:r>
            <a:r>
              <a:rPr lang="ru-RU" dirty="0"/>
              <a:t>, </a:t>
            </a:r>
            <a:r>
              <a:rPr lang="ru-RU" dirty="0" err="1"/>
              <a:t>безопасността</a:t>
            </a:r>
            <a:r>
              <a:rPr lang="ru-RU" dirty="0"/>
              <a:t> и </a:t>
            </a:r>
            <a:r>
              <a:rPr lang="ru-RU" dirty="0" err="1"/>
              <a:t>устойчивостта</a:t>
            </a:r>
            <a:r>
              <a:rPr lang="ru-RU" dirty="0"/>
              <a:t> на </a:t>
            </a:r>
            <a:r>
              <a:rPr lang="ru-RU" dirty="0" err="1"/>
              <a:t>сградата</a:t>
            </a:r>
            <a:r>
              <a:rPr lang="ru-RU" dirty="0"/>
              <a:t> в </a:t>
            </a:r>
            <a:r>
              <a:rPr lang="ru-RU" dirty="0" err="1"/>
              <a:t>съответствие</a:t>
            </a:r>
            <a:r>
              <a:rPr lang="ru-RU" dirty="0"/>
              <a:t> </a:t>
            </a:r>
            <a:r>
              <a:rPr lang="ru-RU" dirty="0" err="1"/>
              <a:t>със</a:t>
            </a:r>
            <a:r>
              <a:rPr lang="ru-RU" dirty="0"/>
              <a:t> </a:t>
            </a:r>
            <a:r>
              <a:rPr lang="ru-RU" dirty="0" err="1"/>
              <a:t>съвременните</a:t>
            </a:r>
            <a:r>
              <a:rPr lang="ru-RU" dirty="0"/>
              <a:t> </a:t>
            </a:r>
            <a:r>
              <a:rPr lang="ru-RU" dirty="0" err="1"/>
              <a:t>изисквания</a:t>
            </a:r>
            <a:r>
              <a:rPr lang="ru-RU" dirty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9951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396462" y="1211593"/>
            <a:ext cx="7512125" cy="556858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b="1" dirty="0" err="1"/>
              <a:t>Достъпът</a:t>
            </a:r>
            <a:r>
              <a:rPr lang="ru-RU" sz="2800" b="1" dirty="0"/>
              <a:t> за хора с </a:t>
            </a:r>
            <a:r>
              <a:rPr lang="ru-RU" sz="2800" b="1" dirty="0" err="1"/>
              <a:t>увреждания</a:t>
            </a:r>
            <a:r>
              <a:rPr lang="ru-RU" sz="2800" b="1" dirty="0"/>
              <a:t> се </a:t>
            </a:r>
            <a:r>
              <a:rPr lang="ru-RU" sz="2800" b="1" dirty="0" err="1"/>
              <a:t>осигури</a:t>
            </a:r>
            <a:r>
              <a:rPr lang="ru-RU" sz="2800" b="1" dirty="0"/>
              <a:t> чрез </a:t>
            </a:r>
            <a:r>
              <a:rPr lang="ru-RU" sz="2800" b="1" dirty="0" err="1"/>
              <a:t>изграждането</a:t>
            </a:r>
            <a:r>
              <a:rPr lang="ru-RU" sz="2800" b="1" dirty="0"/>
              <a:t> на </a:t>
            </a:r>
            <a:r>
              <a:rPr lang="ru-RU" sz="2800" b="1" dirty="0" err="1"/>
              <a:t>рампи</a:t>
            </a:r>
            <a:r>
              <a:rPr lang="ru-RU" sz="2800" b="1" dirty="0"/>
              <a:t> и </a:t>
            </a:r>
            <a:r>
              <a:rPr lang="ru-RU" sz="2800" b="1" dirty="0" err="1"/>
              <a:t>асансьор</a:t>
            </a:r>
            <a:r>
              <a:rPr lang="ru-RU" sz="2800" b="1" dirty="0"/>
              <a:t>.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b="1" dirty="0" err="1"/>
              <a:t>Енергийната</a:t>
            </a:r>
            <a:r>
              <a:rPr lang="ru-RU" sz="2800" b="1" dirty="0"/>
              <a:t> </a:t>
            </a:r>
            <a:r>
              <a:rPr lang="ru-RU" sz="2800" b="1" dirty="0" err="1"/>
              <a:t>ефективност</a:t>
            </a:r>
            <a:r>
              <a:rPr lang="ru-RU" sz="2800" b="1" dirty="0"/>
              <a:t> на </a:t>
            </a:r>
            <a:r>
              <a:rPr lang="ru-RU" sz="2800" b="1" dirty="0" err="1"/>
              <a:t>сградата</a:t>
            </a:r>
            <a:r>
              <a:rPr lang="ru-RU" sz="2800" b="1" dirty="0"/>
              <a:t> бе </a:t>
            </a:r>
            <a:r>
              <a:rPr lang="ru-RU" sz="2800" b="1" dirty="0" err="1"/>
              <a:t>повишена</a:t>
            </a:r>
            <a:r>
              <a:rPr lang="ru-RU" sz="2800" b="1" dirty="0"/>
              <a:t> чрез </a:t>
            </a:r>
            <a:r>
              <a:rPr lang="ru-RU" sz="2800" b="1" dirty="0" err="1"/>
              <a:t>изграждане</a:t>
            </a:r>
            <a:r>
              <a:rPr lang="ru-RU" sz="2800" b="1" dirty="0"/>
              <a:t> и </a:t>
            </a:r>
            <a:r>
              <a:rPr lang="ru-RU" sz="2800" b="1" dirty="0" err="1"/>
              <a:t>внедряване</a:t>
            </a:r>
            <a:r>
              <a:rPr lang="ru-RU" sz="2800" b="1" dirty="0"/>
              <a:t> на:</a:t>
            </a:r>
            <a:br>
              <a:rPr lang="ru-RU" sz="2800" b="1" dirty="0"/>
            </a:br>
            <a:r>
              <a:rPr lang="ru-RU" sz="2800" b="1" dirty="0"/>
              <a:t>• </a:t>
            </a:r>
            <a:r>
              <a:rPr lang="ru-RU" sz="2800" b="1" dirty="0" err="1"/>
              <a:t>фотоволтаична</a:t>
            </a:r>
            <a:r>
              <a:rPr lang="ru-RU" sz="2800" b="1" dirty="0"/>
              <a:t> система;</a:t>
            </a:r>
            <a:br>
              <a:rPr lang="ru-RU" sz="2800" b="1" dirty="0"/>
            </a:br>
            <a:r>
              <a:rPr lang="ru-RU" sz="2800" b="1" dirty="0"/>
              <a:t>• </a:t>
            </a:r>
            <a:r>
              <a:rPr lang="ru-RU" sz="2800" b="1" dirty="0" err="1"/>
              <a:t>обновена</a:t>
            </a:r>
            <a:r>
              <a:rPr lang="ru-RU" sz="2800" b="1" dirty="0"/>
              <a:t>, </a:t>
            </a:r>
            <a:r>
              <a:rPr lang="ru-RU" sz="2800" b="1" dirty="0" err="1"/>
              <a:t>модернизирана</a:t>
            </a:r>
            <a:r>
              <a:rPr lang="ru-RU" sz="2800" b="1" dirty="0"/>
              <a:t> и </a:t>
            </a:r>
            <a:r>
              <a:rPr lang="ru-RU" sz="2800" b="1" dirty="0" err="1"/>
              <a:t>интелигентно</a:t>
            </a:r>
            <a:r>
              <a:rPr lang="ru-RU" sz="2800" b="1" dirty="0"/>
              <a:t> управляема </a:t>
            </a:r>
            <a:r>
              <a:rPr lang="ru-RU" sz="2800" b="1" dirty="0" err="1"/>
              <a:t>отоплителна</a:t>
            </a:r>
            <a:r>
              <a:rPr lang="ru-RU" sz="2800" b="1" dirty="0"/>
              <a:t> система.</a:t>
            </a:r>
          </a:p>
        </p:txBody>
      </p:sp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EC68DB0E-ED4C-8E3D-D5A4-56AC8C782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136" y="814690"/>
            <a:ext cx="4195864" cy="5594485"/>
          </a:xfrm>
          <a:prstGeom prst="rect">
            <a:avLst/>
          </a:prstGeom>
        </p:spPr>
      </p:pic>
      <p:sp>
        <p:nvSpPr>
          <p:cNvPr id="4" name="AutoShape 2" descr="Презентационно оформление с важни идеи">
            <a:extLst>
              <a:ext uri="{FF2B5EF4-FFF2-40B4-BE49-F238E27FC236}">
                <a16:creationId xmlns:a16="http://schemas.microsoft.com/office/drawing/2014/main" id="{6C68E178-63BD-7004-AFBA-4895965930C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793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6F10176D-6561-6EB9-0230-5D3803EF7A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C4F3A779-9DD6-6952-98BB-2CA06B0008C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64B02BF1-FF69-2C1A-FD72-7A45403F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4690"/>
            <a:ext cx="4607670" cy="3455753"/>
          </a:xfrm>
          <a:prstGeom prst="rect">
            <a:avLst/>
          </a:prstGeom>
        </p:spPr>
      </p:pic>
      <p:pic>
        <p:nvPicPr>
          <p:cNvPr id="7" name="Картина 6">
            <a:extLst>
              <a:ext uri="{FF2B5EF4-FFF2-40B4-BE49-F238E27FC236}">
                <a16:creationId xmlns:a16="http://schemas.microsoft.com/office/drawing/2014/main" id="{3194E9DA-E29F-1C6A-1131-3AB55B84A8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136" y="814690"/>
            <a:ext cx="4195864" cy="5594485"/>
          </a:xfrm>
          <a:prstGeom prst="rect">
            <a:avLst/>
          </a:prstGeom>
        </p:spPr>
      </p:pic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69FD01BC-8F8F-951E-DD85-2BC9AAEB1B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70443"/>
            <a:ext cx="4607670" cy="2591815"/>
          </a:xfrm>
          <a:prstGeom prst="rect">
            <a:avLst/>
          </a:prstGeom>
        </p:spPr>
      </p:pic>
      <p:pic>
        <p:nvPicPr>
          <p:cNvPr id="11" name="Картина 10">
            <a:extLst>
              <a:ext uri="{FF2B5EF4-FFF2-40B4-BE49-F238E27FC236}">
                <a16:creationId xmlns:a16="http://schemas.microsoft.com/office/drawing/2014/main" id="{084F9D0D-5991-19CD-70D6-510A4B9E1F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670" y="814689"/>
            <a:ext cx="3921465" cy="559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846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2228D00E-CFB8-E997-9AE2-A06685F0DC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E5D20C2E-80A0-75B4-83A9-63BA928F6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11637" y="909536"/>
            <a:ext cx="8426525" cy="5953328"/>
          </a:xfrm>
        </p:spPr>
        <p:txBody>
          <a:bodyPr>
            <a:normAutofit/>
          </a:bodyPr>
          <a:lstStyle/>
          <a:p>
            <a:r>
              <a:rPr lang="ru-RU" sz="3300" dirty="0"/>
              <a:t> </a:t>
            </a:r>
            <a:r>
              <a:rPr lang="ru-RU" sz="2600" dirty="0" err="1"/>
              <a:t>Бяха</a:t>
            </a:r>
            <a:r>
              <a:rPr lang="ru-RU" sz="2600" dirty="0"/>
              <a:t> </a:t>
            </a:r>
            <a:r>
              <a:rPr lang="ru-RU" sz="2600" dirty="0" err="1"/>
              <a:t>извършени</a:t>
            </a:r>
            <a:r>
              <a:rPr lang="ru-RU" sz="2600" dirty="0"/>
              <a:t> и </a:t>
            </a:r>
            <a:r>
              <a:rPr lang="ru-RU" sz="2600" dirty="0" err="1"/>
              <a:t>допълнителни</a:t>
            </a:r>
            <a:r>
              <a:rPr lang="ru-RU" sz="2600" dirty="0"/>
              <a:t>, </a:t>
            </a:r>
            <a:r>
              <a:rPr lang="ru-RU" sz="2600" dirty="0" err="1"/>
              <a:t>изцяло</a:t>
            </a:r>
            <a:r>
              <a:rPr lang="ru-RU" sz="2600" dirty="0"/>
              <a:t> </a:t>
            </a:r>
            <a:r>
              <a:rPr lang="ru-RU" sz="2600" dirty="0" err="1"/>
              <a:t>наложителни</a:t>
            </a:r>
            <a:r>
              <a:rPr lang="ru-RU" sz="2600" dirty="0"/>
              <a:t> </a:t>
            </a:r>
            <a:r>
              <a:rPr lang="ru-RU" sz="2600" dirty="0" err="1"/>
              <a:t>строително-ремонтни</a:t>
            </a:r>
            <a:r>
              <a:rPr lang="ru-RU" sz="2600" dirty="0"/>
              <a:t> </a:t>
            </a:r>
            <a:r>
              <a:rPr lang="ru-RU" sz="2600" dirty="0" err="1"/>
              <a:t>дейности</a:t>
            </a:r>
            <a:r>
              <a:rPr lang="ru-RU" sz="2600" dirty="0"/>
              <a:t>, </a:t>
            </a:r>
            <a:r>
              <a:rPr lang="ru-RU" sz="2600" dirty="0" err="1"/>
              <a:t>които</a:t>
            </a:r>
            <a:r>
              <a:rPr lang="ru-RU" sz="2600" dirty="0"/>
              <a:t> не </a:t>
            </a:r>
            <a:r>
              <a:rPr lang="ru-RU" sz="2600" dirty="0" err="1"/>
              <a:t>бяха</a:t>
            </a:r>
            <a:r>
              <a:rPr lang="ru-RU" sz="2600" dirty="0"/>
              <a:t> </a:t>
            </a:r>
            <a:r>
              <a:rPr lang="ru-RU" sz="2600" dirty="0" err="1"/>
              <a:t>първоначално</a:t>
            </a:r>
            <a:r>
              <a:rPr lang="ru-RU" sz="2600" dirty="0"/>
              <a:t> </a:t>
            </a:r>
            <a:r>
              <a:rPr lang="ru-RU" sz="2600" dirty="0" err="1"/>
              <a:t>предвидени</a:t>
            </a:r>
            <a:r>
              <a:rPr lang="ru-RU" sz="2600" dirty="0"/>
              <a:t> в проекта. Те се  </a:t>
            </a:r>
            <a:r>
              <a:rPr lang="ru-RU" sz="2600" dirty="0" err="1"/>
              <a:t>финансираха</a:t>
            </a:r>
            <a:r>
              <a:rPr lang="ru-RU" sz="2600" dirty="0"/>
              <a:t> от бюджета на </a:t>
            </a:r>
            <a:r>
              <a:rPr lang="ru-RU" sz="2600" dirty="0" err="1"/>
              <a:t>училището</a:t>
            </a:r>
            <a:r>
              <a:rPr lang="ru-RU" sz="2600" dirty="0"/>
              <a:t>, </a:t>
            </a:r>
            <a:r>
              <a:rPr lang="ru-RU" sz="2600" dirty="0" err="1"/>
              <a:t>което</a:t>
            </a:r>
            <a:r>
              <a:rPr lang="ru-RU" sz="2600" dirty="0"/>
              <a:t> се </a:t>
            </a:r>
            <a:r>
              <a:rPr lang="ru-RU" sz="2600" dirty="0" err="1"/>
              <a:t>оказа</a:t>
            </a:r>
            <a:r>
              <a:rPr lang="ru-RU" sz="2600" dirty="0"/>
              <a:t> важно за </a:t>
            </a:r>
            <a:r>
              <a:rPr lang="ru-RU" sz="2600" dirty="0" err="1"/>
              <a:t>успешната</a:t>
            </a:r>
            <a:r>
              <a:rPr lang="ru-RU" sz="2600" dirty="0"/>
              <a:t> реализация на проекта.</a:t>
            </a:r>
          </a:p>
          <a:p>
            <a:r>
              <a:rPr lang="ru-RU" sz="2600" dirty="0" err="1"/>
              <a:t>Тези</a:t>
            </a:r>
            <a:r>
              <a:rPr lang="ru-RU" sz="2600" dirty="0"/>
              <a:t> </a:t>
            </a:r>
            <a:r>
              <a:rPr lang="ru-RU" sz="2600" dirty="0" err="1"/>
              <a:t>допълнителни</a:t>
            </a:r>
            <a:r>
              <a:rPr lang="ru-RU" sz="2600" dirty="0"/>
              <a:t> СМР </a:t>
            </a:r>
            <a:r>
              <a:rPr lang="ru-RU" sz="2600" dirty="0" err="1"/>
              <a:t>дейности</a:t>
            </a:r>
            <a:r>
              <a:rPr lang="ru-RU" sz="2600" dirty="0"/>
              <a:t> се </a:t>
            </a:r>
            <a:r>
              <a:rPr lang="ru-RU" sz="2600" dirty="0" err="1"/>
              <a:t>наложиха</a:t>
            </a:r>
            <a:r>
              <a:rPr lang="ru-RU" sz="2600" dirty="0"/>
              <a:t> </a:t>
            </a:r>
            <a:r>
              <a:rPr lang="ru-RU" sz="2600" dirty="0" err="1"/>
              <a:t>поради</a:t>
            </a:r>
            <a:r>
              <a:rPr lang="ru-RU" sz="2600" dirty="0"/>
              <a:t> </a:t>
            </a:r>
            <a:r>
              <a:rPr lang="ru-RU" sz="2600" dirty="0" err="1"/>
              <a:t>съществени</a:t>
            </a:r>
            <a:r>
              <a:rPr lang="ru-RU" sz="2600" dirty="0"/>
              <a:t> пропуски в </a:t>
            </a:r>
            <a:r>
              <a:rPr lang="ru-RU" sz="2600" dirty="0" err="1"/>
              <a:t>строителното</a:t>
            </a:r>
            <a:r>
              <a:rPr lang="ru-RU" sz="2600" dirty="0"/>
              <a:t> </a:t>
            </a:r>
            <a:r>
              <a:rPr lang="ru-RU" sz="2600" dirty="0" err="1"/>
              <a:t>планиране</a:t>
            </a:r>
            <a:r>
              <a:rPr lang="ru-RU" sz="2600" dirty="0"/>
              <a:t>, </a:t>
            </a:r>
            <a:r>
              <a:rPr lang="ru-RU" sz="2600" dirty="0" err="1"/>
              <a:t>включително</a:t>
            </a:r>
            <a:r>
              <a:rPr lang="ru-RU" sz="2600" dirty="0"/>
              <a:t> </a:t>
            </a:r>
            <a:r>
              <a:rPr lang="ru-RU" sz="2600" dirty="0" err="1"/>
              <a:t>недостатъчния</a:t>
            </a:r>
            <a:r>
              <a:rPr lang="ru-RU" sz="2600" dirty="0"/>
              <a:t> предварителен анализ, </a:t>
            </a:r>
            <a:r>
              <a:rPr lang="ru-RU" sz="2600" dirty="0" err="1"/>
              <a:t>непълнота</a:t>
            </a:r>
            <a:r>
              <a:rPr lang="ru-RU" sz="2600" dirty="0"/>
              <a:t> в </a:t>
            </a:r>
            <a:r>
              <a:rPr lang="ru-RU" sz="2600" dirty="0" err="1"/>
              <a:t>проектната</a:t>
            </a:r>
            <a:r>
              <a:rPr lang="ru-RU" sz="2600" dirty="0"/>
              <a:t> документация и пропуски в </a:t>
            </a:r>
            <a:r>
              <a:rPr lang="ru-RU" sz="2600" dirty="0" err="1"/>
              <a:t>координацията</a:t>
            </a:r>
            <a:r>
              <a:rPr lang="ru-RU" sz="2600" dirty="0"/>
              <a:t>.</a:t>
            </a:r>
          </a:p>
          <a:p>
            <a:r>
              <a:rPr lang="ru-RU" sz="2600" dirty="0"/>
              <a:t>В </a:t>
            </a:r>
            <a:r>
              <a:rPr lang="ru-RU" sz="2600" dirty="0" err="1"/>
              <a:t>този</a:t>
            </a:r>
            <a:r>
              <a:rPr lang="ru-RU" sz="2600" dirty="0"/>
              <a:t> контекст </a:t>
            </a:r>
            <a:r>
              <a:rPr lang="ru-RU" sz="2600" dirty="0" err="1"/>
              <a:t>беше</a:t>
            </a:r>
            <a:r>
              <a:rPr lang="ru-RU" sz="2600" dirty="0"/>
              <a:t> </a:t>
            </a:r>
            <a:r>
              <a:rPr lang="ru-RU" sz="2600" dirty="0" err="1"/>
              <a:t>осъществяван</a:t>
            </a:r>
            <a:r>
              <a:rPr lang="ru-RU" sz="2600" dirty="0"/>
              <a:t> строг контрол с цел да не се </a:t>
            </a:r>
            <a:r>
              <a:rPr lang="ru-RU" sz="2600" dirty="0" err="1"/>
              <a:t>допусне</a:t>
            </a:r>
            <a:r>
              <a:rPr lang="ru-RU" sz="2600" dirty="0"/>
              <a:t> </a:t>
            </a:r>
            <a:r>
              <a:rPr lang="ru-RU" sz="2600" dirty="0" err="1"/>
              <a:t>дублиране</a:t>
            </a:r>
            <a:r>
              <a:rPr lang="ru-RU" sz="2600" dirty="0"/>
              <a:t> на </a:t>
            </a:r>
            <a:r>
              <a:rPr lang="ru-RU" sz="2600" dirty="0" err="1"/>
              <a:t>строително-монтажни</a:t>
            </a:r>
            <a:r>
              <a:rPr lang="ru-RU" sz="2600" dirty="0"/>
              <a:t> </a:t>
            </a:r>
            <a:r>
              <a:rPr lang="ru-RU" sz="2600" dirty="0" err="1"/>
              <a:t>работи</a:t>
            </a:r>
            <a:r>
              <a:rPr lang="ru-RU" sz="2600" dirty="0"/>
              <a:t> (СМР), </a:t>
            </a:r>
            <a:r>
              <a:rPr lang="ru-RU" sz="2600" dirty="0" err="1"/>
              <a:t>както</a:t>
            </a:r>
            <a:r>
              <a:rPr lang="ru-RU" sz="2600" dirty="0"/>
              <a:t> и да се </a:t>
            </a:r>
            <a:r>
              <a:rPr lang="ru-RU" sz="2600" dirty="0" err="1"/>
              <a:t>гарантира</a:t>
            </a:r>
            <a:r>
              <a:rPr lang="ru-RU" sz="2600" dirty="0"/>
              <a:t> </a:t>
            </a:r>
            <a:r>
              <a:rPr lang="ru-RU" sz="2600" dirty="0" err="1"/>
              <a:t>ефективното</a:t>
            </a:r>
            <a:r>
              <a:rPr lang="ru-RU" sz="2600" dirty="0"/>
              <a:t> </a:t>
            </a:r>
            <a:r>
              <a:rPr lang="ru-RU" sz="2600" dirty="0" err="1"/>
              <a:t>разходване</a:t>
            </a:r>
            <a:r>
              <a:rPr lang="ru-RU" sz="2600" dirty="0"/>
              <a:t> на </a:t>
            </a:r>
            <a:r>
              <a:rPr lang="ru-RU" sz="2600" dirty="0" err="1"/>
              <a:t>средствата</a:t>
            </a:r>
            <a:r>
              <a:rPr lang="ru-RU" sz="2600" dirty="0"/>
              <a:t> и </a:t>
            </a:r>
            <a:r>
              <a:rPr lang="ru-RU" sz="2600" dirty="0" err="1"/>
              <a:t>спазването</a:t>
            </a:r>
            <a:r>
              <a:rPr lang="ru-RU" sz="2600" dirty="0"/>
              <a:t> на </a:t>
            </a:r>
            <a:r>
              <a:rPr lang="ru-RU" sz="2600" dirty="0" err="1"/>
              <a:t>проектните</a:t>
            </a:r>
            <a:r>
              <a:rPr lang="ru-RU" sz="2600" dirty="0"/>
              <a:t> </a:t>
            </a:r>
            <a:r>
              <a:rPr lang="ru-RU" sz="2600" dirty="0" err="1"/>
              <a:t>изисквания</a:t>
            </a:r>
            <a:r>
              <a:rPr lang="ru-RU" sz="2600" dirty="0"/>
              <a:t>.</a:t>
            </a:r>
          </a:p>
          <a:p>
            <a:endParaRPr lang="en-GB" dirty="0"/>
          </a:p>
        </p:txBody>
      </p:sp>
      <p:pic>
        <p:nvPicPr>
          <p:cNvPr id="2050" name="Picture 2" descr="СМР ПРО - строителните материали - Велико Търново - Орли Строителство">
            <a:extLst>
              <a:ext uri="{FF2B5EF4-FFF2-40B4-BE49-F238E27FC236}">
                <a16:creationId xmlns:a16="http://schemas.microsoft.com/office/drawing/2014/main" id="{3CCC9F7C-4F2D-4ED0-CC90-ECC8D337B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6103" y="1391056"/>
            <a:ext cx="3615897" cy="42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7579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3BCB3E6E-ECA9-A326-B33B-03CF047D2F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29F7437D-C25C-9B4C-C900-AF44C3D1C9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" y="1125050"/>
            <a:ext cx="8297692" cy="573294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err="1"/>
              <a:t>Съпътсващи</a:t>
            </a:r>
            <a:r>
              <a:rPr lang="ru-RU" b="1" dirty="0"/>
              <a:t> </a:t>
            </a:r>
            <a:r>
              <a:rPr lang="ru-RU" b="1" dirty="0" err="1"/>
              <a:t>дейности</a:t>
            </a:r>
            <a:r>
              <a:rPr lang="ru-RU" b="1" dirty="0"/>
              <a:t>:</a:t>
            </a:r>
          </a:p>
          <a:p>
            <a:r>
              <a:rPr lang="ru-RU" b="1" dirty="0"/>
              <a:t>Управление на проекта</a:t>
            </a:r>
            <a:r>
              <a:rPr lang="ru-RU" dirty="0"/>
              <a:t> – </a:t>
            </a:r>
            <a:r>
              <a:rPr lang="ru-RU" dirty="0" err="1"/>
              <a:t>редовно</a:t>
            </a:r>
            <a:r>
              <a:rPr lang="ru-RU" dirty="0"/>
              <a:t> </a:t>
            </a:r>
            <a:r>
              <a:rPr lang="ru-RU" dirty="0" err="1"/>
              <a:t>отчитане</a:t>
            </a:r>
            <a:r>
              <a:rPr lang="ru-RU" dirty="0"/>
              <a:t> пред </a:t>
            </a:r>
            <a:r>
              <a:rPr lang="ru-RU" dirty="0" err="1"/>
              <a:t>Управляващия</a:t>
            </a:r>
            <a:r>
              <a:rPr lang="ru-RU" dirty="0"/>
              <a:t> орган на МВУ, </a:t>
            </a:r>
            <a:r>
              <a:rPr lang="ru-RU" dirty="0" err="1"/>
              <a:t>спазени</a:t>
            </a:r>
            <a:r>
              <a:rPr lang="ru-RU" dirty="0"/>
              <a:t> </a:t>
            </a:r>
            <a:r>
              <a:rPr lang="ru-RU" dirty="0" err="1"/>
              <a:t>всички</a:t>
            </a:r>
            <a:r>
              <a:rPr lang="ru-RU" dirty="0"/>
              <a:t> </a:t>
            </a:r>
            <a:r>
              <a:rPr lang="ru-RU" dirty="0" err="1"/>
              <a:t>административни</a:t>
            </a:r>
            <a:r>
              <a:rPr lang="ru-RU" dirty="0"/>
              <a:t> и </a:t>
            </a:r>
            <a:r>
              <a:rPr lang="ru-RU" dirty="0" err="1"/>
              <a:t>финансови</a:t>
            </a:r>
            <a:r>
              <a:rPr lang="ru-RU" dirty="0"/>
              <a:t> </a:t>
            </a:r>
            <a:r>
              <a:rPr lang="ru-RU" dirty="0" err="1"/>
              <a:t>срокове</a:t>
            </a:r>
            <a:r>
              <a:rPr lang="ru-RU" dirty="0"/>
              <a:t>.</a:t>
            </a:r>
          </a:p>
          <a:p>
            <a:r>
              <a:rPr lang="ru-RU" b="1" dirty="0"/>
              <a:t>Авторски надзор</a:t>
            </a:r>
            <a:r>
              <a:rPr lang="ru-RU" dirty="0"/>
              <a:t> – </a:t>
            </a:r>
            <a:r>
              <a:rPr lang="ru-RU" dirty="0" err="1"/>
              <a:t>осъществен</a:t>
            </a:r>
            <a:r>
              <a:rPr lang="ru-RU" dirty="0"/>
              <a:t> на </a:t>
            </a:r>
            <a:r>
              <a:rPr lang="ru-RU" dirty="0" err="1"/>
              <a:t>всеки</a:t>
            </a:r>
            <a:r>
              <a:rPr lang="ru-RU" dirty="0"/>
              <a:t> </a:t>
            </a:r>
            <a:r>
              <a:rPr lang="ru-RU" dirty="0" err="1"/>
              <a:t>етап</a:t>
            </a:r>
            <a:r>
              <a:rPr lang="ru-RU" dirty="0"/>
              <a:t> от </a:t>
            </a:r>
            <a:r>
              <a:rPr lang="ru-RU" dirty="0" err="1"/>
              <a:t>строителството</a:t>
            </a:r>
            <a:r>
              <a:rPr lang="ru-RU" dirty="0"/>
              <a:t>, </a:t>
            </a:r>
            <a:r>
              <a:rPr lang="ru-RU" dirty="0" err="1"/>
              <a:t>издадени</a:t>
            </a:r>
            <a:r>
              <a:rPr lang="ru-RU" dirty="0"/>
              <a:t> 8 </a:t>
            </a:r>
            <a:r>
              <a:rPr lang="ru-RU" dirty="0" err="1"/>
              <a:t>междинни</a:t>
            </a:r>
            <a:r>
              <a:rPr lang="ru-RU" dirty="0"/>
              <a:t> становища.</a:t>
            </a:r>
          </a:p>
          <a:p>
            <a:r>
              <a:rPr lang="ru-RU" dirty="0" err="1"/>
              <a:t>Строителен</a:t>
            </a:r>
            <a:r>
              <a:rPr lang="ru-RU" dirty="0"/>
              <a:t> надзор – </a:t>
            </a:r>
            <a:r>
              <a:rPr lang="ru-RU" dirty="0" err="1"/>
              <a:t>извършван</a:t>
            </a:r>
            <a:r>
              <a:rPr lang="ru-RU" dirty="0"/>
              <a:t> без </a:t>
            </a:r>
            <a:r>
              <a:rPr lang="ru-RU" dirty="0" err="1"/>
              <a:t>прекъсване</a:t>
            </a:r>
            <a:r>
              <a:rPr lang="ru-RU" dirty="0"/>
              <a:t>, без </a:t>
            </a:r>
            <a:r>
              <a:rPr lang="ru-RU" dirty="0" err="1"/>
              <a:t>констатирани</a:t>
            </a:r>
            <a:r>
              <a:rPr lang="ru-RU" dirty="0"/>
              <a:t> </a:t>
            </a:r>
            <a:r>
              <a:rPr lang="ru-RU" dirty="0" err="1"/>
              <a:t>критични</a:t>
            </a:r>
            <a:r>
              <a:rPr lang="ru-RU" dirty="0"/>
              <a:t> нарушения, </a:t>
            </a:r>
            <a:r>
              <a:rPr lang="ru-RU" dirty="0" err="1"/>
              <a:t>всички</a:t>
            </a:r>
            <a:r>
              <a:rPr lang="ru-RU" dirty="0"/>
              <a:t> </a:t>
            </a:r>
            <a:r>
              <a:rPr lang="ru-RU" dirty="0" err="1"/>
              <a:t>актове</a:t>
            </a:r>
            <a:r>
              <a:rPr lang="ru-RU" dirty="0"/>
              <a:t> </a:t>
            </a:r>
            <a:r>
              <a:rPr lang="ru-RU" dirty="0" err="1"/>
              <a:t>са</a:t>
            </a:r>
            <a:r>
              <a:rPr lang="ru-RU" dirty="0"/>
              <a:t> с </a:t>
            </a:r>
            <a:r>
              <a:rPr lang="ru-RU" dirty="0" err="1"/>
              <a:t>положително</a:t>
            </a:r>
            <a:r>
              <a:rPr lang="ru-RU" dirty="0"/>
              <a:t> заключение.</a:t>
            </a:r>
          </a:p>
          <a:p>
            <a:endParaRPr lang="en-GB" dirty="0"/>
          </a:p>
        </p:txBody>
      </p:sp>
      <p:pic>
        <p:nvPicPr>
          <p:cNvPr id="1026" name="Picture 2" descr="Тайните на Управлението на Проекти">
            <a:extLst>
              <a:ext uri="{FF2B5EF4-FFF2-40B4-BE49-F238E27FC236}">
                <a16:creationId xmlns:a16="http://schemas.microsoft.com/office/drawing/2014/main" id="{A53AD1EC-2940-1B95-078D-9FAB93630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693" y="2780810"/>
            <a:ext cx="3604937" cy="2812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9407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C2E66EB9-A9F6-67EF-0FEB-E5222893A6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6A5C94B6-CE61-13EE-8B43-511C05D569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7004" y="1056956"/>
            <a:ext cx="12084995" cy="426942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b="1" dirty="0" err="1"/>
              <a:t>Изпълнени</a:t>
            </a:r>
            <a:r>
              <a:rPr lang="ru-RU" sz="2800" b="1" dirty="0"/>
              <a:t> </a:t>
            </a:r>
            <a:r>
              <a:rPr lang="ru-RU" sz="2800" b="1" dirty="0" err="1"/>
              <a:t>дейности</a:t>
            </a:r>
            <a:r>
              <a:rPr lang="ru-RU" sz="2800" b="1" dirty="0"/>
              <a:t> от страна на </a:t>
            </a:r>
            <a:r>
              <a:rPr lang="ru-RU" sz="2800" b="1" dirty="0" err="1"/>
              <a:t>консултанта</a:t>
            </a:r>
            <a:r>
              <a:rPr lang="ru-RU" sz="2800" b="1" dirty="0"/>
              <a:t>: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ru-RU" sz="2400" dirty="0" err="1"/>
              <a:t>Извършване</a:t>
            </a:r>
            <a:r>
              <a:rPr lang="ru-RU" sz="2400" dirty="0"/>
              <a:t> на </a:t>
            </a:r>
            <a:r>
              <a:rPr lang="ru-RU" sz="2400" dirty="0" err="1"/>
              <a:t>документални</a:t>
            </a:r>
            <a:r>
              <a:rPr lang="ru-RU" sz="2400" dirty="0"/>
              <a:t> проверки и проверки на </a:t>
            </a:r>
            <a:r>
              <a:rPr lang="ru-RU" sz="2400" dirty="0" err="1"/>
              <a:t>място</a:t>
            </a:r>
            <a:r>
              <a:rPr lang="ru-RU" sz="2400" dirty="0"/>
              <a:t> за </a:t>
            </a:r>
            <a:r>
              <a:rPr lang="ru-RU" sz="2400" dirty="0" err="1"/>
              <a:t>изпълнението</a:t>
            </a:r>
            <a:r>
              <a:rPr lang="ru-RU" sz="2400" dirty="0"/>
              <a:t> на </a:t>
            </a:r>
            <a:r>
              <a:rPr lang="ru-RU" sz="2400" dirty="0" err="1"/>
              <a:t>дейностите</a:t>
            </a:r>
            <a:r>
              <a:rPr lang="ru-RU" sz="2400" dirty="0"/>
              <a:t> по проекта;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ru-RU" sz="2400" dirty="0"/>
              <a:t>Контрол по </a:t>
            </a:r>
            <a:r>
              <a:rPr lang="ru-RU" sz="2400" dirty="0" err="1"/>
              <a:t>изпълнението</a:t>
            </a:r>
            <a:r>
              <a:rPr lang="ru-RU" sz="2400" dirty="0"/>
              <a:t> на </a:t>
            </a:r>
            <a:r>
              <a:rPr lang="ru-RU" sz="2400" dirty="0" err="1"/>
              <a:t>дейностите</a:t>
            </a:r>
            <a:r>
              <a:rPr lang="ru-RU" sz="2400" dirty="0"/>
              <a:t> </a:t>
            </a:r>
            <a:r>
              <a:rPr lang="ru-RU" sz="2400" dirty="0" err="1"/>
              <a:t>съгласно</a:t>
            </a:r>
            <a:r>
              <a:rPr lang="ru-RU" sz="2400" dirty="0"/>
              <a:t> </a:t>
            </a:r>
            <a:r>
              <a:rPr lang="ru-RU" sz="2400" dirty="0" err="1"/>
              <a:t>времевия</a:t>
            </a:r>
            <a:r>
              <a:rPr lang="ru-RU" sz="2400" dirty="0"/>
              <a:t> график, Договора за </a:t>
            </a:r>
            <a:r>
              <a:rPr lang="ru-RU" sz="2400" dirty="0" err="1"/>
              <a:t>безвъзмездна</a:t>
            </a:r>
            <a:r>
              <a:rPr lang="ru-RU" sz="2400" dirty="0"/>
              <a:t> </a:t>
            </a:r>
            <a:r>
              <a:rPr lang="ru-RU" sz="2400" dirty="0" err="1"/>
              <a:t>финансова</a:t>
            </a:r>
            <a:r>
              <a:rPr lang="ru-RU" sz="2400" dirty="0"/>
              <a:t> </a:t>
            </a:r>
            <a:r>
              <a:rPr lang="ru-RU" sz="2400" dirty="0" err="1"/>
              <a:t>помощ</a:t>
            </a:r>
            <a:r>
              <a:rPr lang="ru-RU" sz="2400" dirty="0"/>
              <a:t> и </a:t>
            </a:r>
            <a:r>
              <a:rPr lang="ru-RU" sz="2400" dirty="0" err="1"/>
              <a:t>указанията</a:t>
            </a:r>
            <a:r>
              <a:rPr lang="ru-RU" sz="2400" dirty="0"/>
              <a:t> на ИАПО;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ru-RU" sz="2400" dirty="0" err="1"/>
              <a:t>Консултантски</a:t>
            </a:r>
            <a:r>
              <a:rPr lang="ru-RU" sz="2400" dirty="0"/>
              <a:t> услуги при </a:t>
            </a:r>
            <a:r>
              <a:rPr lang="ru-RU" sz="2400" dirty="0" err="1"/>
              <a:t>оформяне</a:t>
            </a:r>
            <a:r>
              <a:rPr lang="ru-RU" sz="2400" dirty="0"/>
              <a:t> на </a:t>
            </a:r>
            <a:r>
              <a:rPr lang="ru-RU" sz="2400" dirty="0" err="1"/>
              <a:t>актове</a:t>
            </a:r>
            <a:r>
              <a:rPr lang="ru-RU" sz="2400" dirty="0"/>
              <a:t> по </a:t>
            </a:r>
            <a:r>
              <a:rPr lang="ru-RU" sz="2400" dirty="0" err="1"/>
              <a:t>време</a:t>
            </a:r>
            <a:r>
              <a:rPr lang="ru-RU" sz="2400" dirty="0"/>
              <a:t> на </a:t>
            </a:r>
            <a:r>
              <a:rPr lang="ru-RU" sz="2400" dirty="0" err="1"/>
              <a:t>строителството</a:t>
            </a:r>
            <a:r>
              <a:rPr lang="ru-RU" sz="2400" dirty="0"/>
              <a:t>, </a:t>
            </a:r>
            <a:r>
              <a:rPr lang="ru-RU" sz="2400" dirty="0" err="1"/>
              <a:t>включително</a:t>
            </a:r>
            <a:r>
              <a:rPr lang="ru-RU" sz="2400" dirty="0"/>
              <a:t> </a:t>
            </a:r>
            <a:r>
              <a:rPr lang="ru-RU" sz="2400" dirty="0" err="1"/>
              <a:t>изискуемата</a:t>
            </a:r>
            <a:r>
              <a:rPr lang="ru-RU" sz="2400" dirty="0"/>
              <a:t> документация от </a:t>
            </a:r>
            <a:r>
              <a:rPr lang="ru-RU" sz="2400" dirty="0" err="1"/>
              <a:t>изпълнителя</a:t>
            </a:r>
            <a:r>
              <a:rPr lang="ru-RU" sz="2400" dirty="0"/>
              <a:t> на СМР </a:t>
            </a:r>
            <a:r>
              <a:rPr lang="ru-RU" sz="2400" dirty="0" err="1"/>
              <a:t>към</a:t>
            </a:r>
            <a:r>
              <a:rPr lang="ru-RU" sz="2400" dirty="0"/>
              <a:t> </a:t>
            </a:r>
            <a:r>
              <a:rPr lang="ru-RU" sz="2400" dirty="0" err="1"/>
              <a:t>заявките</a:t>
            </a:r>
            <a:r>
              <a:rPr lang="ru-RU" sz="2400" dirty="0"/>
              <a:t> за </a:t>
            </a:r>
            <a:r>
              <a:rPr lang="ru-RU" sz="2400" dirty="0" err="1"/>
              <a:t>плащане</a:t>
            </a:r>
            <a:r>
              <a:rPr lang="ru-RU" sz="2400" dirty="0"/>
              <a:t>;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ru-RU" sz="2400" dirty="0" err="1"/>
              <a:t>Консултантски</a:t>
            </a:r>
            <a:r>
              <a:rPr lang="ru-RU" sz="2400" dirty="0"/>
              <a:t> услуги при </a:t>
            </a:r>
            <a:r>
              <a:rPr lang="ru-RU" sz="2400" dirty="0" err="1"/>
              <a:t>оформяне</a:t>
            </a:r>
            <a:r>
              <a:rPr lang="ru-RU" sz="2400" dirty="0"/>
              <a:t> на </a:t>
            </a:r>
            <a:r>
              <a:rPr lang="ru-RU" sz="2400" dirty="0" err="1"/>
              <a:t>документи</a:t>
            </a:r>
            <a:r>
              <a:rPr lang="ru-RU" sz="2400" dirty="0"/>
              <a:t> от </a:t>
            </a:r>
            <a:r>
              <a:rPr lang="ru-RU" sz="2400" dirty="0" err="1"/>
              <a:t>изпълнителите</a:t>
            </a:r>
            <a:r>
              <a:rPr lang="ru-RU" sz="2400" dirty="0"/>
              <a:t> по договорите за </a:t>
            </a:r>
            <a:r>
              <a:rPr lang="ru-RU" sz="2400" dirty="0" err="1"/>
              <a:t>строителен</a:t>
            </a:r>
            <a:r>
              <a:rPr lang="ru-RU" sz="2400" dirty="0"/>
              <a:t> и авторски надзор;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ru-RU" sz="2400" dirty="0" err="1"/>
              <a:t>Изготвяне</a:t>
            </a:r>
            <a:r>
              <a:rPr lang="ru-RU" sz="2400" dirty="0"/>
              <a:t> на </a:t>
            </a:r>
            <a:r>
              <a:rPr lang="ru-RU" sz="2400" dirty="0" err="1"/>
              <a:t>експертни</a:t>
            </a:r>
            <a:r>
              <a:rPr lang="ru-RU" sz="2400" dirty="0"/>
              <a:t> становища, </a:t>
            </a:r>
            <a:r>
              <a:rPr lang="ru-RU" sz="2400" dirty="0" err="1"/>
              <a:t>писма</a:t>
            </a:r>
            <a:r>
              <a:rPr lang="ru-RU" sz="2400" dirty="0"/>
              <a:t> и </a:t>
            </a:r>
            <a:r>
              <a:rPr lang="ru-RU" sz="2400" dirty="0" err="1"/>
              <a:t>доклади</a:t>
            </a:r>
            <a:r>
              <a:rPr lang="ru-RU" sz="2400" dirty="0"/>
              <a:t> </a:t>
            </a:r>
            <a:r>
              <a:rPr lang="ru-RU" sz="2400" dirty="0" err="1"/>
              <a:t>във</a:t>
            </a:r>
            <a:r>
              <a:rPr lang="ru-RU" sz="2400" dirty="0"/>
              <a:t> </a:t>
            </a:r>
            <a:r>
              <a:rPr lang="ru-RU" sz="2400" dirty="0" err="1"/>
              <a:t>връзка</a:t>
            </a:r>
            <a:r>
              <a:rPr lang="ru-RU" sz="2400" dirty="0"/>
              <a:t> с </a:t>
            </a:r>
            <a:r>
              <a:rPr lang="ru-RU" sz="2400" dirty="0" err="1"/>
              <a:t>изпълнението</a:t>
            </a:r>
            <a:r>
              <a:rPr lang="ru-RU" sz="2400" dirty="0"/>
              <a:t> на </a:t>
            </a:r>
            <a:r>
              <a:rPr lang="ru-RU" sz="2400" dirty="0" err="1"/>
              <a:t>дейностите</a:t>
            </a:r>
            <a:r>
              <a:rPr lang="ru-RU" sz="2400" dirty="0"/>
              <a:t> и </a:t>
            </a:r>
            <a:r>
              <a:rPr lang="ru-RU" sz="2400" dirty="0" err="1"/>
              <a:t>тяхната</a:t>
            </a:r>
            <a:r>
              <a:rPr lang="ru-RU" sz="2400" dirty="0"/>
              <a:t> </a:t>
            </a:r>
            <a:r>
              <a:rPr lang="ru-RU" sz="2400" dirty="0" err="1"/>
              <a:t>законосъобразност</a:t>
            </a:r>
            <a:r>
              <a:rPr lang="ru-RU" sz="2400" dirty="0"/>
              <a:t>;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ru-RU" sz="2400" dirty="0" err="1"/>
              <a:t>Осигуряване</a:t>
            </a:r>
            <a:r>
              <a:rPr lang="ru-RU" sz="2400" dirty="0"/>
              <a:t> на </a:t>
            </a:r>
            <a:r>
              <a:rPr lang="ru-RU" sz="2400" dirty="0" err="1"/>
              <a:t>ефективна</a:t>
            </a:r>
            <a:r>
              <a:rPr lang="ru-RU" sz="2400" dirty="0"/>
              <a:t> координация между Община </a:t>
            </a:r>
            <a:r>
              <a:rPr lang="ru-RU" sz="2400" dirty="0" err="1"/>
              <a:t>Ябланица</a:t>
            </a:r>
            <a:r>
              <a:rPr lang="ru-RU" sz="2400" dirty="0"/>
              <a:t> и </a:t>
            </a:r>
            <a:r>
              <a:rPr lang="ru-RU" sz="2400" dirty="0" err="1"/>
              <a:t>всички</a:t>
            </a:r>
            <a:r>
              <a:rPr lang="ru-RU" sz="2400" dirty="0"/>
              <a:t> </a:t>
            </a:r>
            <a:r>
              <a:rPr lang="ru-RU" sz="2400" dirty="0" err="1"/>
              <a:t>заинтересовани</a:t>
            </a:r>
            <a:r>
              <a:rPr lang="ru-RU" sz="2400" dirty="0"/>
              <a:t> </a:t>
            </a:r>
            <a:r>
              <a:rPr lang="ru-RU" sz="2400" dirty="0" err="1"/>
              <a:t>страни</a:t>
            </a:r>
            <a:r>
              <a:rPr lang="ru-RU" sz="2400" dirty="0"/>
              <a:t> по проекта;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94217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89215-326D-177C-1831-34CEA1278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8BEA02F9-46F0-B0AC-77A0-DF54714C9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8C5E1268-0FAF-A9C3-BAEF-AB0BFFED50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2918" y="1056956"/>
            <a:ext cx="11939081" cy="426942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ru-RU" sz="2400" b="1" dirty="0" err="1"/>
              <a:t>Изпълнени</a:t>
            </a:r>
            <a:r>
              <a:rPr lang="ru-RU" sz="2400" b="1" dirty="0"/>
              <a:t> </a:t>
            </a:r>
            <a:r>
              <a:rPr lang="ru-RU" sz="2400" b="1" dirty="0" err="1"/>
              <a:t>дейности</a:t>
            </a:r>
            <a:r>
              <a:rPr lang="ru-RU" sz="2400" b="1" dirty="0"/>
              <a:t> от страна на </a:t>
            </a:r>
            <a:r>
              <a:rPr lang="ru-RU" sz="2400" b="1" dirty="0" err="1"/>
              <a:t>консултанта</a:t>
            </a:r>
            <a:r>
              <a:rPr lang="ru-RU" sz="2400" b="1" dirty="0"/>
              <a:t>:</a:t>
            </a:r>
          </a:p>
          <a:p>
            <a:r>
              <a:rPr lang="ru-RU" sz="2400" b="1" dirty="0"/>
              <a:t> Контрол и верификация:</a:t>
            </a:r>
            <a:br>
              <a:rPr lang="ru-RU" sz="2400" dirty="0"/>
            </a:br>
            <a:r>
              <a:rPr lang="ru-RU" sz="2400" dirty="0"/>
              <a:t>• Проверка на </a:t>
            </a:r>
            <a:r>
              <a:rPr lang="ru-RU" sz="2400" dirty="0" err="1"/>
              <a:t>изпълнението</a:t>
            </a:r>
            <a:r>
              <a:rPr lang="ru-RU" sz="2400" dirty="0"/>
              <a:t> на </a:t>
            </a:r>
            <a:r>
              <a:rPr lang="ru-RU" sz="2400" dirty="0" err="1"/>
              <a:t>условията</a:t>
            </a:r>
            <a:r>
              <a:rPr lang="ru-RU" sz="2400" dirty="0"/>
              <a:t> за </a:t>
            </a:r>
            <a:r>
              <a:rPr lang="ru-RU" sz="2400" dirty="0" err="1"/>
              <a:t>допустимост</a:t>
            </a:r>
            <a:r>
              <a:rPr lang="ru-RU" sz="2400" dirty="0"/>
              <a:t> на </a:t>
            </a:r>
            <a:r>
              <a:rPr lang="ru-RU" sz="2400" dirty="0" err="1"/>
              <a:t>извършените</a:t>
            </a:r>
            <a:r>
              <a:rPr lang="ru-RU" sz="2400" dirty="0"/>
              <a:t> </a:t>
            </a:r>
            <a:r>
              <a:rPr lang="ru-RU" sz="2400" dirty="0" err="1"/>
              <a:t>разходи</a:t>
            </a:r>
            <a:r>
              <a:rPr lang="ru-RU" sz="2400" dirty="0"/>
              <a:t> по договорите;</a:t>
            </a:r>
            <a:br>
              <a:rPr lang="ru-RU" sz="2400" dirty="0"/>
            </a:br>
            <a:r>
              <a:rPr lang="ru-RU" sz="2400" dirty="0"/>
              <a:t>• </a:t>
            </a:r>
            <a:r>
              <a:rPr lang="ru-RU" sz="2400" dirty="0" err="1"/>
              <a:t>Преглед</a:t>
            </a:r>
            <a:r>
              <a:rPr lang="ru-RU" sz="2400" dirty="0"/>
              <a:t> и проверка на </a:t>
            </a:r>
            <a:r>
              <a:rPr lang="ru-RU" sz="2400" dirty="0" err="1"/>
              <a:t>фактури</a:t>
            </a:r>
            <a:r>
              <a:rPr lang="ru-RU" sz="2400" dirty="0"/>
              <a:t> и </a:t>
            </a:r>
            <a:r>
              <a:rPr lang="ru-RU" sz="2400" dirty="0" err="1"/>
              <a:t>други</a:t>
            </a:r>
            <a:r>
              <a:rPr lang="ru-RU" sz="2400" dirty="0"/>
              <a:t> </a:t>
            </a:r>
            <a:r>
              <a:rPr lang="ru-RU" sz="2400" dirty="0" err="1"/>
              <a:t>документи</a:t>
            </a:r>
            <a:r>
              <a:rPr lang="ru-RU" sz="2400" dirty="0"/>
              <a:t>, </a:t>
            </a:r>
            <a:r>
              <a:rPr lang="ru-RU" sz="2400" dirty="0" err="1"/>
              <a:t>представени</a:t>
            </a:r>
            <a:r>
              <a:rPr lang="ru-RU" sz="2400" dirty="0"/>
              <a:t> от </a:t>
            </a:r>
            <a:r>
              <a:rPr lang="ru-RU" sz="2400" dirty="0" err="1"/>
              <a:t>изпълнителите</a:t>
            </a:r>
            <a:r>
              <a:rPr lang="ru-RU" sz="2400" dirty="0"/>
              <a:t>;</a:t>
            </a:r>
            <a:br>
              <a:rPr lang="ru-RU" sz="2400" dirty="0"/>
            </a:br>
            <a:r>
              <a:rPr lang="ru-RU" sz="2400" dirty="0"/>
              <a:t>• Контрол и координация при </a:t>
            </a:r>
            <a:r>
              <a:rPr lang="ru-RU" sz="2400" dirty="0" err="1"/>
              <a:t>окомплектуване</a:t>
            </a:r>
            <a:r>
              <a:rPr lang="ru-RU" sz="2400" dirty="0"/>
              <a:t> на </a:t>
            </a:r>
            <a:r>
              <a:rPr lang="ru-RU" sz="2400" dirty="0" err="1"/>
              <a:t>необходимите</a:t>
            </a:r>
            <a:r>
              <a:rPr lang="ru-RU" sz="2400" dirty="0"/>
              <a:t> </a:t>
            </a:r>
            <a:r>
              <a:rPr lang="ru-RU" sz="2400" dirty="0" err="1"/>
              <a:t>документи</a:t>
            </a:r>
            <a:r>
              <a:rPr lang="ru-RU" sz="2400" dirty="0"/>
              <a:t> </a:t>
            </a:r>
            <a:r>
              <a:rPr lang="ru-RU" sz="2400" dirty="0" err="1"/>
              <a:t>към</a:t>
            </a:r>
            <a:r>
              <a:rPr lang="ru-RU" sz="2400" dirty="0"/>
              <a:t> </a:t>
            </a:r>
            <a:r>
              <a:rPr lang="ru-RU" sz="2400" dirty="0" err="1"/>
              <a:t>заявките</a:t>
            </a:r>
            <a:r>
              <a:rPr lang="ru-RU" sz="2400" dirty="0"/>
              <a:t> за </a:t>
            </a:r>
            <a:r>
              <a:rPr lang="ru-RU" sz="2400" dirty="0" err="1"/>
              <a:t>плащане</a:t>
            </a:r>
            <a:r>
              <a:rPr lang="ru-RU" sz="2400" dirty="0"/>
              <a:t>;</a:t>
            </a:r>
            <a:br>
              <a:rPr lang="ru-RU" sz="2400" dirty="0"/>
            </a:br>
            <a:r>
              <a:rPr lang="ru-RU" sz="2400" dirty="0"/>
              <a:t>• Проверка за </a:t>
            </a:r>
            <a:r>
              <a:rPr lang="ru-RU" sz="2400" dirty="0" err="1"/>
              <a:t>съответствие</a:t>
            </a:r>
            <a:r>
              <a:rPr lang="ru-RU" sz="2400" dirty="0"/>
              <a:t> на </a:t>
            </a:r>
            <a:r>
              <a:rPr lang="ru-RU" sz="2400" dirty="0" err="1"/>
              <a:t>документацията</a:t>
            </a:r>
            <a:r>
              <a:rPr lang="ru-RU" sz="2400" dirty="0"/>
              <a:t> </a:t>
            </a:r>
            <a:r>
              <a:rPr lang="ru-RU" sz="2400" dirty="0" err="1"/>
              <a:t>към</a:t>
            </a:r>
            <a:r>
              <a:rPr lang="ru-RU" sz="2400" dirty="0"/>
              <a:t> </a:t>
            </a:r>
            <a:r>
              <a:rPr lang="ru-RU" sz="2400" dirty="0" err="1"/>
              <a:t>заявките</a:t>
            </a:r>
            <a:r>
              <a:rPr lang="ru-RU" sz="2400" dirty="0"/>
              <a:t> за </a:t>
            </a:r>
            <a:r>
              <a:rPr lang="ru-RU" sz="2400" dirty="0" err="1"/>
              <a:t>плащане</a:t>
            </a:r>
            <a:r>
              <a:rPr lang="ru-RU" sz="2400" dirty="0"/>
              <a:t> с </a:t>
            </a:r>
            <a:r>
              <a:rPr lang="ru-RU" sz="2400" dirty="0" err="1"/>
              <a:t>изискванията</a:t>
            </a:r>
            <a:r>
              <a:rPr lang="ru-RU" sz="2400" dirty="0"/>
              <a:t> на </a:t>
            </a:r>
            <a:r>
              <a:rPr lang="ru-RU" sz="2400" dirty="0" err="1"/>
              <a:t>финансиращата</a:t>
            </a:r>
            <a:r>
              <a:rPr lang="ru-RU" sz="2400" dirty="0"/>
              <a:t> институция;</a:t>
            </a:r>
          </a:p>
          <a:p>
            <a:r>
              <a:rPr lang="ru-RU" sz="2400" b="1" dirty="0" err="1"/>
              <a:t>Консултантска</a:t>
            </a:r>
            <a:r>
              <a:rPr lang="ru-RU" sz="2400" b="1" dirty="0"/>
              <a:t> </a:t>
            </a:r>
            <a:r>
              <a:rPr lang="ru-RU" sz="2400" b="1" dirty="0" err="1"/>
              <a:t>подкрепа</a:t>
            </a:r>
            <a:r>
              <a:rPr lang="ru-RU" sz="2400" b="1" dirty="0"/>
              <a:t>:</a:t>
            </a:r>
            <a:br>
              <a:rPr lang="ru-RU" sz="2400" dirty="0"/>
            </a:br>
            <a:r>
              <a:rPr lang="ru-RU" sz="2400" dirty="0"/>
              <a:t>• </a:t>
            </a:r>
            <a:r>
              <a:rPr lang="ru-RU" sz="2400" dirty="0" err="1"/>
              <a:t>Предоставяне</a:t>
            </a:r>
            <a:r>
              <a:rPr lang="ru-RU" sz="2400" dirty="0"/>
              <a:t> на </a:t>
            </a:r>
            <a:r>
              <a:rPr lang="ru-RU" sz="2400" dirty="0" err="1"/>
              <a:t>консултантски</a:t>
            </a:r>
            <a:r>
              <a:rPr lang="ru-RU" sz="2400" dirty="0"/>
              <a:t> услуги за </a:t>
            </a:r>
            <a:r>
              <a:rPr lang="ru-RU" sz="2400" dirty="0" err="1"/>
              <a:t>преодоляване</a:t>
            </a:r>
            <a:r>
              <a:rPr lang="ru-RU" sz="2400" dirty="0"/>
              <a:t> на </a:t>
            </a:r>
            <a:r>
              <a:rPr lang="ru-RU" sz="2400" dirty="0" err="1"/>
              <a:t>пречки</a:t>
            </a:r>
            <a:r>
              <a:rPr lang="ru-RU" sz="2400" dirty="0"/>
              <a:t> и </a:t>
            </a:r>
            <a:r>
              <a:rPr lang="ru-RU" sz="2400" dirty="0" err="1"/>
              <a:t>отстраняване</a:t>
            </a:r>
            <a:r>
              <a:rPr lang="ru-RU" sz="2400" dirty="0"/>
              <a:t> на </a:t>
            </a:r>
            <a:r>
              <a:rPr lang="ru-RU" sz="2400" dirty="0" err="1"/>
              <a:t>недостатъци</a:t>
            </a:r>
            <a:r>
              <a:rPr lang="ru-RU" sz="2400" dirty="0"/>
              <a:t> в </a:t>
            </a:r>
            <a:r>
              <a:rPr lang="ru-RU" sz="2400" dirty="0" err="1"/>
              <a:t>управлението</a:t>
            </a:r>
            <a:r>
              <a:rPr lang="ru-RU" sz="2400" dirty="0"/>
              <a:t> на проекта;</a:t>
            </a:r>
            <a:br>
              <a:rPr lang="ru-RU" sz="2400" dirty="0"/>
            </a:br>
            <a:r>
              <a:rPr lang="ru-RU" sz="2400" dirty="0"/>
              <a:t>• </a:t>
            </a:r>
            <a:r>
              <a:rPr lang="ru-RU" sz="2400" dirty="0" err="1"/>
              <a:t>Съдействие</a:t>
            </a:r>
            <a:r>
              <a:rPr lang="ru-RU" sz="2400" dirty="0"/>
              <a:t> на </a:t>
            </a:r>
            <a:r>
              <a:rPr lang="ru-RU" sz="2400" dirty="0" err="1"/>
              <a:t>Възложителя</a:t>
            </a:r>
            <a:r>
              <a:rPr lang="ru-RU" sz="2400" dirty="0"/>
              <a:t> при подготовка на документация за </a:t>
            </a:r>
            <a:r>
              <a:rPr lang="ru-RU" sz="2400" dirty="0" err="1"/>
              <a:t>отчитане</a:t>
            </a:r>
            <a:r>
              <a:rPr lang="ru-RU" sz="2400" dirty="0"/>
              <a:t> на </a:t>
            </a:r>
            <a:r>
              <a:rPr lang="ru-RU" sz="2400" dirty="0" err="1"/>
              <a:t>изпълнението</a:t>
            </a:r>
            <a:r>
              <a:rPr lang="ru-RU" sz="2400" dirty="0"/>
              <a:t> на проекта, </a:t>
            </a:r>
            <a:r>
              <a:rPr lang="ru-RU" sz="2400" dirty="0" err="1"/>
              <a:t>изисквана</a:t>
            </a:r>
            <a:r>
              <a:rPr lang="ru-RU" sz="2400" dirty="0"/>
              <a:t> от ИАПО;</a:t>
            </a:r>
            <a:br>
              <a:rPr lang="ru-RU" sz="2400" dirty="0"/>
            </a:br>
            <a:r>
              <a:rPr lang="ru-RU" sz="2400" dirty="0"/>
              <a:t>• </a:t>
            </a:r>
            <a:r>
              <a:rPr lang="ru-RU" sz="2400" dirty="0" err="1"/>
              <a:t>Съдействие</a:t>
            </a:r>
            <a:r>
              <a:rPr lang="ru-RU" sz="2400" dirty="0"/>
              <a:t> при подготовка на </a:t>
            </a:r>
            <a:r>
              <a:rPr lang="ru-RU" sz="2400" dirty="0" err="1"/>
              <a:t>необходимата</a:t>
            </a:r>
            <a:r>
              <a:rPr lang="ru-RU" sz="2400" dirty="0"/>
              <a:t> </a:t>
            </a:r>
            <a:r>
              <a:rPr lang="ru-RU" sz="2400" dirty="0" err="1"/>
              <a:t>кореспонденция</a:t>
            </a:r>
            <a:r>
              <a:rPr lang="ru-RU" sz="2400" dirty="0"/>
              <a:t>, </a:t>
            </a:r>
            <a:r>
              <a:rPr lang="ru-RU" sz="2400" dirty="0" err="1"/>
              <a:t>свързана</a:t>
            </a:r>
            <a:r>
              <a:rPr lang="ru-RU" sz="2400" dirty="0"/>
              <a:t> с </a:t>
            </a:r>
            <a:r>
              <a:rPr lang="ru-RU" sz="2400" dirty="0" err="1"/>
              <a:t>изпълнението</a:t>
            </a:r>
            <a:r>
              <a:rPr lang="ru-RU" sz="2400" dirty="0"/>
              <a:t> на договора за </a:t>
            </a:r>
            <a:r>
              <a:rPr lang="ru-RU" sz="2400" dirty="0" err="1"/>
              <a:t>безвъзмездна</a:t>
            </a:r>
            <a:r>
              <a:rPr lang="ru-RU" sz="2400" dirty="0"/>
              <a:t> </a:t>
            </a:r>
            <a:r>
              <a:rPr lang="ru-RU" sz="2400" dirty="0" err="1"/>
              <a:t>финансова</a:t>
            </a:r>
            <a:r>
              <a:rPr lang="ru-RU" sz="2400" dirty="0"/>
              <a:t> </a:t>
            </a:r>
            <a:r>
              <a:rPr lang="ru-RU" sz="2400" dirty="0" err="1"/>
              <a:t>помощ</a:t>
            </a:r>
            <a:r>
              <a:rPr lang="ru-RU" sz="2400" dirty="0"/>
              <a:t>;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97135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955DEC-8BBD-3D61-CD7D-5E4A8B427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6EADE1C-51B7-79A0-28DF-E48648D312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0CC7DCCD-87F6-C66D-5244-9419FE9C9A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2918" y="1056956"/>
            <a:ext cx="11939081" cy="426942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ru-RU" sz="2800" b="1" dirty="0" err="1"/>
              <a:t>Изпълнени</a:t>
            </a:r>
            <a:r>
              <a:rPr lang="ru-RU" sz="2800" b="1" dirty="0"/>
              <a:t> </a:t>
            </a:r>
            <a:r>
              <a:rPr lang="ru-RU" sz="2800" b="1" dirty="0" err="1"/>
              <a:t>дейности</a:t>
            </a:r>
            <a:r>
              <a:rPr lang="ru-RU" sz="2800" b="1" dirty="0"/>
              <a:t> от страна на </a:t>
            </a:r>
            <a:r>
              <a:rPr lang="ru-RU" sz="2800" b="1" dirty="0" err="1"/>
              <a:t>консултанта</a:t>
            </a:r>
            <a:r>
              <a:rPr lang="ru-RU" sz="2800" b="1" dirty="0"/>
              <a:t>:</a:t>
            </a:r>
          </a:p>
          <a:p>
            <a:r>
              <a:rPr lang="ru-RU" sz="2400" b="1" dirty="0"/>
              <a:t> </a:t>
            </a:r>
            <a:r>
              <a:rPr lang="ru-RU" sz="2800" b="1" dirty="0"/>
              <a:t>Координация и управление:</a:t>
            </a:r>
            <a:br>
              <a:rPr lang="ru-RU" sz="2800" dirty="0"/>
            </a:br>
            <a:r>
              <a:rPr lang="ru-RU" sz="2800" dirty="0"/>
              <a:t>• </a:t>
            </a:r>
            <a:r>
              <a:rPr lang="ru-RU" sz="2800" dirty="0" err="1"/>
              <a:t>Координиране</a:t>
            </a:r>
            <a:r>
              <a:rPr lang="ru-RU" sz="2800" dirty="0"/>
              <a:t> на </a:t>
            </a:r>
            <a:r>
              <a:rPr lang="ru-RU" sz="2800" dirty="0" err="1"/>
              <a:t>документалния</a:t>
            </a:r>
            <a:r>
              <a:rPr lang="ru-RU" sz="2800" dirty="0"/>
              <a:t> обмен между Община </a:t>
            </a:r>
            <a:r>
              <a:rPr lang="ru-RU" sz="2800" dirty="0" err="1"/>
              <a:t>Ябланица</a:t>
            </a:r>
            <a:r>
              <a:rPr lang="ru-RU" sz="2800" dirty="0"/>
              <a:t>, ИАПО и </a:t>
            </a:r>
            <a:r>
              <a:rPr lang="ru-RU" sz="2800" dirty="0" err="1"/>
              <a:t>изпълнителите</a:t>
            </a:r>
            <a:r>
              <a:rPr lang="ru-RU" sz="2800" dirty="0"/>
              <a:t>;</a:t>
            </a:r>
            <a:br>
              <a:rPr lang="ru-RU" sz="2800" dirty="0"/>
            </a:br>
            <a:r>
              <a:rPr lang="ru-RU" sz="2800" dirty="0"/>
              <a:t>• </a:t>
            </a:r>
            <a:r>
              <a:rPr lang="ru-RU" sz="2800" dirty="0" err="1"/>
              <a:t>Изпълнение</a:t>
            </a:r>
            <a:r>
              <a:rPr lang="ru-RU" sz="2800" dirty="0"/>
              <a:t> на </a:t>
            </a:r>
            <a:r>
              <a:rPr lang="ru-RU" sz="2800" dirty="0" err="1"/>
              <a:t>препоръките</a:t>
            </a:r>
            <a:r>
              <a:rPr lang="ru-RU" sz="2800" dirty="0"/>
              <a:t> на ИАПО </a:t>
            </a:r>
            <a:r>
              <a:rPr lang="ru-RU" sz="2800" dirty="0" err="1"/>
              <a:t>във</a:t>
            </a:r>
            <a:r>
              <a:rPr lang="ru-RU" sz="2800" dirty="0"/>
              <a:t> </a:t>
            </a:r>
            <a:r>
              <a:rPr lang="ru-RU" sz="2800" dirty="0" err="1"/>
              <a:t>връзка</a:t>
            </a:r>
            <a:r>
              <a:rPr lang="ru-RU" sz="2800" dirty="0"/>
              <a:t> с </a:t>
            </a:r>
            <a:r>
              <a:rPr lang="ru-RU" sz="2800" dirty="0" err="1"/>
              <a:t>управлението</a:t>
            </a:r>
            <a:r>
              <a:rPr lang="ru-RU" sz="2800" dirty="0"/>
              <a:t> и </a:t>
            </a:r>
            <a:r>
              <a:rPr lang="ru-RU" sz="2800" dirty="0" err="1"/>
              <a:t>изпълнението</a:t>
            </a:r>
            <a:r>
              <a:rPr lang="ru-RU" sz="2800" dirty="0"/>
              <a:t> на проекта;</a:t>
            </a:r>
            <a:br>
              <a:rPr lang="ru-RU" sz="2800" dirty="0"/>
            </a:br>
            <a:r>
              <a:rPr lang="ru-RU" sz="2800" dirty="0"/>
              <a:t>• </a:t>
            </a:r>
            <a:r>
              <a:rPr lang="ru-RU" sz="2800" dirty="0" err="1"/>
              <a:t>Изготвяне</a:t>
            </a:r>
            <a:r>
              <a:rPr lang="ru-RU" sz="2800" dirty="0"/>
              <a:t> на заявления за </a:t>
            </a:r>
            <a:r>
              <a:rPr lang="ru-RU" sz="2800" dirty="0" err="1"/>
              <a:t>съответните</a:t>
            </a:r>
            <a:r>
              <a:rPr lang="ru-RU" sz="2800" dirty="0"/>
              <a:t> </a:t>
            </a:r>
            <a:r>
              <a:rPr lang="ru-RU" sz="2800" dirty="0" err="1"/>
              <a:t>плащания</a:t>
            </a:r>
            <a:r>
              <a:rPr lang="ru-RU" sz="2800" dirty="0"/>
              <a:t> по проекта;</a:t>
            </a:r>
          </a:p>
          <a:p>
            <a:r>
              <a:rPr lang="ru-RU" sz="2800" b="1" dirty="0" err="1"/>
              <a:t>Отчитане</a:t>
            </a:r>
            <a:r>
              <a:rPr lang="ru-RU" sz="2800" b="1" dirty="0"/>
              <a:t> и </a:t>
            </a:r>
            <a:r>
              <a:rPr lang="ru-RU" sz="2800" b="1" dirty="0" err="1"/>
              <a:t>докладване</a:t>
            </a:r>
            <a:r>
              <a:rPr lang="ru-RU" sz="2800" b="1" dirty="0"/>
              <a:t>:</a:t>
            </a:r>
            <a:br>
              <a:rPr lang="ru-RU" sz="2800" dirty="0"/>
            </a:br>
            <a:r>
              <a:rPr lang="ru-RU" sz="2800" dirty="0"/>
              <a:t>• </a:t>
            </a:r>
            <a:r>
              <a:rPr lang="ru-RU" sz="2800" dirty="0" err="1"/>
              <a:t>Докладване</a:t>
            </a:r>
            <a:r>
              <a:rPr lang="ru-RU" sz="2800" dirty="0"/>
              <a:t> на </a:t>
            </a:r>
            <a:r>
              <a:rPr lang="ru-RU" sz="2800" dirty="0" err="1"/>
              <a:t>изпълнението</a:t>
            </a:r>
            <a:r>
              <a:rPr lang="ru-RU" sz="2800" dirty="0"/>
              <a:t> на </a:t>
            </a:r>
            <a:r>
              <a:rPr lang="ru-RU" sz="2800" dirty="0" err="1"/>
              <a:t>консултантската</a:t>
            </a:r>
            <a:r>
              <a:rPr lang="ru-RU" sz="2800" dirty="0"/>
              <a:t> услуга чрез </a:t>
            </a:r>
            <a:r>
              <a:rPr lang="ru-RU" sz="2800" dirty="0" err="1"/>
              <a:t>представяне</a:t>
            </a:r>
            <a:r>
              <a:rPr lang="ru-RU" sz="2800" dirty="0"/>
              <a:t> на окончателен доклад пред </a:t>
            </a:r>
            <a:r>
              <a:rPr lang="ru-RU" sz="2800" dirty="0" err="1"/>
              <a:t>Възложителя</a:t>
            </a:r>
            <a:r>
              <a:rPr lang="ru-RU" sz="2800" dirty="0"/>
              <a:t>;</a:t>
            </a:r>
          </a:p>
          <a:p>
            <a:r>
              <a:rPr lang="ru-RU" sz="2800" b="1" dirty="0"/>
              <a:t>Информация и </a:t>
            </a:r>
            <a:r>
              <a:rPr lang="ru-RU" sz="2800" b="1" dirty="0" err="1"/>
              <a:t>публичност</a:t>
            </a:r>
            <a:r>
              <a:rPr lang="ru-RU" sz="2800" b="1" dirty="0"/>
              <a:t>:</a:t>
            </a:r>
            <a:br>
              <a:rPr lang="ru-RU" sz="2800" dirty="0"/>
            </a:br>
            <a:r>
              <a:rPr lang="ru-RU" sz="2800" dirty="0"/>
              <a:t>• </a:t>
            </a:r>
            <a:r>
              <a:rPr lang="ru-RU" sz="2800" dirty="0" err="1"/>
              <a:t>Спазване</a:t>
            </a:r>
            <a:r>
              <a:rPr lang="ru-RU" sz="2800" dirty="0"/>
              <a:t> на </a:t>
            </a:r>
            <a:r>
              <a:rPr lang="ru-RU" sz="2800" dirty="0" err="1"/>
              <a:t>мерките</a:t>
            </a:r>
            <a:r>
              <a:rPr lang="ru-RU" sz="2800" dirty="0"/>
              <a:t> за информация, </a:t>
            </a:r>
            <a:r>
              <a:rPr lang="ru-RU" sz="2800" dirty="0" err="1"/>
              <a:t>публичност</a:t>
            </a:r>
            <a:r>
              <a:rPr lang="ru-RU" sz="2800" dirty="0"/>
              <a:t> и </a:t>
            </a:r>
            <a:r>
              <a:rPr lang="ru-RU" sz="2800" dirty="0" err="1"/>
              <a:t>популяризиране</a:t>
            </a:r>
            <a:r>
              <a:rPr lang="ru-RU" sz="2800" dirty="0"/>
              <a:t> на проекта.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493168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6A38B6-BB2D-4EE5-47C7-1639BAA671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60B08086-1C10-DCFA-DB33-580C463BCE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BAC13FA5-4F15-2A8E-7729-5EA7FB3AB3F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1125050"/>
            <a:ext cx="6828817" cy="57329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/>
              <a:t>Информация и </a:t>
            </a:r>
            <a:r>
              <a:rPr lang="ru-RU" sz="2800" b="1" dirty="0" err="1"/>
              <a:t>публичност</a:t>
            </a:r>
            <a:r>
              <a:rPr lang="ru-RU" sz="2800" b="1" dirty="0"/>
              <a:t>: </a:t>
            </a:r>
          </a:p>
          <a:p>
            <a:r>
              <a:rPr lang="ru-RU" sz="2800" dirty="0" err="1"/>
              <a:t>Монтирана</a:t>
            </a:r>
            <a:r>
              <a:rPr lang="ru-RU" sz="2800" dirty="0"/>
              <a:t> бе </a:t>
            </a:r>
            <a:r>
              <a:rPr lang="ru-RU" sz="2800" dirty="0" err="1"/>
              <a:t>една</a:t>
            </a:r>
            <a:r>
              <a:rPr lang="ru-RU" sz="2800" dirty="0"/>
              <a:t> </a:t>
            </a:r>
            <a:r>
              <a:rPr lang="ru-RU" sz="2800" dirty="0" err="1"/>
              <a:t>информационна</a:t>
            </a:r>
            <a:r>
              <a:rPr lang="ru-RU" sz="2800" dirty="0"/>
              <a:t> </a:t>
            </a:r>
            <a:r>
              <a:rPr lang="ru-RU" sz="2800" dirty="0" err="1"/>
              <a:t>табела</a:t>
            </a:r>
            <a:r>
              <a:rPr lang="ru-RU" sz="2800" dirty="0"/>
              <a:t> и един билборд на </a:t>
            </a:r>
            <a:r>
              <a:rPr lang="ru-RU" sz="2800" dirty="0" err="1"/>
              <a:t>територията</a:t>
            </a:r>
            <a:r>
              <a:rPr lang="ru-RU" sz="2800" dirty="0"/>
              <a:t> на СУ „Васил </a:t>
            </a:r>
            <a:r>
              <a:rPr lang="ru-RU" sz="2800" dirty="0" err="1"/>
              <a:t>Левски</a:t>
            </a:r>
            <a:r>
              <a:rPr lang="ru-RU" sz="2800" dirty="0"/>
              <a:t>“.</a:t>
            </a:r>
          </a:p>
          <a:p>
            <a:r>
              <a:rPr lang="ru-RU" sz="2800" dirty="0" err="1"/>
              <a:t>Разработен</a:t>
            </a:r>
            <a:r>
              <a:rPr lang="ru-RU" sz="2800" dirty="0"/>
              <a:t> бе </a:t>
            </a:r>
            <a:r>
              <a:rPr lang="ru-RU" sz="2800" dirty="0" err="1"/>
              <a:t>рекламен</a:t>
            </a:r>
            <a:r>
              <a:rPr lang="ru-RU" sz="2800" dirty="0"/>
              <a:t> и интерактивен </a:t>
            </a:r>
            <a:r>
              <a:rPr lang="ru-RU" sz="2800" dirty="0" err="1"/>
              <a:t>банер</a:t>
            </a:r>
            <a:r>
              <a:rPr lang="ru-RU" sz="2800" dirty="0"/>
              <a:t> за проекта.</a:t>
            </a:r>
          </a:p>
          <a:p>
            <a:r>
              <a:rPr lang="ru-RU" sz="2800" dirty="0" err="1"/>
              <a:t>Проведени</a:t>
            </a:r>
            <a:r>
              <a:rPr lang="ru-RU" sz="2800" dirty="0"/>
              <a:t> </a:t>
            </a:r>
            <a:r>
              <a:rPr lang="ru-RU" sz="2800" dirty="0" err="1"/>
              <a:t>бяха</a:t>
            </a:r>
            <a:r>
              <a:rPr lang="ru-RU" sz="2800" dirty="0"/>
              <a:t> 2 </a:t>
            </a:r>
            <a:r>
              <a:rPr lang="ru-RU" sz="2800" dirty="0" err="1"/>
              <a:t>пресконференции</a:t>
            </a:r>
            <a:r>
              <a:rPr lang="ru-RU" sz="2800" dirty="0"/>
              <a:t>.</a:t>
            </a:r>
          </a:p>
          <a:p>
            <a:r>
              <a:rPr lang="ru-RU" sz="2800" dirty="0" err="1"/>
              <a:t>Създаден</a:t>
            </a:r>
            <a:r>
              <a:rPr lang="ru-RU" sz="2800" dirty="0"/>
              <a:t> бе раздел за проекта в сайта на </a:t>
            </a:r>
            <a:r>
              <a:rPr lang="ru-RU" sz="2800" dirty="0" err="1"/>
              <a:t>общината</a:t>
            </a:r>
            <a:r>
              <a:rPr lang="ru-RU" sz="2800" dirty="0"/>
              <a:t>, </a:t>
            </a:r>
            <a:r>
              <a:rPr lang="ru-RU" sz="2800" dirty="0" err="1"/>
              <a:t>отговарящ</a:t>
            </a:r>
            <a:r>
              <a:rPr lang="ru-RU" sz="2800" dirty="0"/>
              <a:t> на </a:t>
            </a:r>
            <a:r>
              <a:rPr lang="ru-RU" sz="2800" dirty="0" err="1"/>
              <a:t>всички</a:t>
            </a:r>
            <a:r>
              <a:rPr lang="ru-RU" sz="2800" dirty="0"/>
              <a:t> </a:t>
            </a:r>
            <a:r>
              <a:rPr lang="ru-RU" sz="2800" dirty="0" err="1"/>
              <a:t>изисквания</a:t>
            </a:r>
            <a:r>
              <a:rPr lang="ru-RU" sz="2800" dirty="0"/>
              <a:t> за </a:t>
            </a:r>
            <a:r>
              <a:rPr lang="ru-RU" sz="2800" dirty="0" err="1"/>
              <a:t>онагледяване</a:t>
            </a:r>
            <a:r>
              <a:rPr lang="ru-RU" sz="2800" dirty="0"/>
              <a:t>, </a:t>
            </a:r>
            <a:r>
              <a:rPr lang="ru-RU" sz="2800" dirty="0" err="1"/>
              <a:t>като</a:t>
            </a:r>
            <a:r>
              <a:rPr lang="ru-RU" sz="2800" dirty="0"/>
              <a:t> </a:t>
            </a:r>
            <a:r>
              <a:rPr lang="ru-RU" sz="2800" dirty="0" err="1"/>
              <a:t>разделът</a:t>
            </a:r>
            <a:r>
              <a:rPr lang="ru-RU" sz="2800" dirty="0"/>
              <a:t> </a:t>
            </a:r>
            <a:r>
              <a:rPr lang="ru-RU" sz="2800" dirty="0" err="1"/>
              <a:t>редовно</a:t>
            </a:r>
            <a:r>
              <a:rPr lang="ru-RU" sz="2800" dirty="0"/>
              <a:t> се </a:t>
            </a:r>
            <a:r>
              <a:rPr lang="ru-RU" sz="2800" dirty="0" err="1"/>
              <a:t>захранваше</a:t>
            </a:r>
            <a:r>
              <a:rPr lang="ru-RU" sz="2800" dirty="0"/>
              <a:t> с информация.</a:t>
            </a:r>
          </a:p>
          <a:p>
            <a:r>
              <a:rPr lang="ru-RU" sz="2800" dirty="0" err="1"/>
              <a:t>Направени</a:t>
            </a:r>
            <a:r>
              <a:rPr lang="ru-RU" sz="2800" dirty="0"/>
              <a:t> </a:t>
            </a:r>
            <a:r>
              <a:rPr lang="ru-RU" sz="2800" dirty="0" err="1"/>
              <a:t>бяха</a:t>
            </a:r>
            <a:r>
              <a:rPr lang="ru-RU" sz="2800" dirty="0"/>
              <a:t> 5 публикации в </a:t>
            </a:r>
            <a:r>
              <a:rPr lang="ru-RU" sz="2800" dirty="0" err="1"/>
              <a:t>медиите</a:t>
            </a:r>
            <a:r>
              <a:rPr lang="ru-RU" sz="2800" dirty="0"/>
              <a:t>.</a:t>
            </a:r>
          </a:p>
          <a:p>
            <a:endParaRPr lang="en-GB" dirty="0"/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7D0A9BA9-89FB-56A3-5BDA-2A635AD45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948" y="2546215"/>
            <a:ext cx="4244501" cy="318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848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DC075516-186A-C606-59F5-41D418558F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7CE48925-459C-B447-26F2-5494727F2D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8835" y="1206230"/>
            <a:ext cx="11585643" cy="604087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11200" b="1" dirty="0" err="1"/>
              <a:t>Изпълнени</a:t>
            </a:r>
            <a:r>
              <a:rPr lang="ru-RU" sz="11200" b="1" dirty="0"/>
              <a:t> </a:t>
            </a:r>
            <a:r>
              <a:rPr lang="ru-RU" sz="11200" b="1" dirty="0" err="1"/>
              <a:t>бяха</a:t>
            </a:r>
            <a:r>
              <a:rPr lang="ru-RU" sz="11200" b="1" dirty="0"/>
              <a:t> </a:t>
            </a:r>
            <a:r>
              <a:rPr lang="ru-RU" sz="11200" b="1" dirty="0" err="1"/>
              <a:t>следните</a:t>
            </a:r>
            <a:r>
              <a:rPr lang="ru-RU" sz="11200" b="1" dirty="0"/>
              <a:t> </a:t>
            </a:r>
            <a:r>
              <a:rPr lang="ru-RU" sz="11200" b="1" dirty="0" err="1"/>
              <a:t>проектни</a:t>
            </a:r>
            <a:r>
              <a:rPr lang="ru-RU" sz="11200" b="1" dirty="0"/>
              <a:t> </a:t>
            </a:r>
            <a:r>
              <a:rPr lang="ru-RU" sz="11200" b="1" dirty="0" err="1"/>
              <a:t>изисквания</a:t>
            </a:r>
            <a:r>
              <a:rPr lang="ru-RU" sz="11200" b="1" dirty="0"/>
              <a:t> от страна на Община </a:t>
            </a:r>
            <a:r>
              <a:rPr lang="ru-RU" sz="11200" b="1" dirty="0" err="1"/>
              <a:t>Ябланица</a:t>
            </a:r>
            <a:r>
              <a:rPr lang="ru-RU" sz="11200" b="1" dirty="0"/>
              <a:t> - </a:t>
            </a:r>
            <a:r>
              <a:rPr lang="ru-RU" sz="11200" b="1" dirty="0" err="1"/>
              <a:t>Възложител</a:t>
            </a:r>
            <a:r>
              <a:rPr lang="ru-RU" sz="11200" b="1" dirty="0"/>
              <a:t> на </a:t>
            </a:r>
            <a:r>
              <a:rPr lang="ru-RU" sz="11200" b="1" dirty="0" err="1"/>
              <a:t>консултанската</a:t>
            </a:r>
            <a:r>
              <a:rPr lang="ru-RU" sz="11200" b="1" dirty="0"/>
              <a:t> </a:t>
            </a:r>
            <a:r>
              <a:rPr lang="ru-RU" sz="11200" b="1" dirty="0" err="1"/>
              <a:t>дейност</a:t>
            </a:r>
            <a:r>
              <a:rPr lang="ru-RU" sz="11200" b="1" dirty="0"/>
              <a:t>:</a:t>
            </a:r>
          </a:p>
          <a:p>
            <a:r>
              <a:rPr lang="ru-RU" sz="9600" dirty="0" err="1"/>
              <a:t>Разработваше</a:t>
            </a:r>
            <a:r>
              <a:rPr lang="ru-RU" sz="9600" dirty="0"/>
              <a:t> се </a:t>
            </a:r>
            <a:r>
              <a:rPr lang="ru-RU" sz="9600" dirty="0" err="1"/>
              <a:t>пълна</a:t>
            </a:r>
            <a:r>
              <a:rPr lang="ru-RU" sz="9600" dirty="0"/>
              <a:t> и изрядна </a:t>
            </a:r>
            <a:r>
              <a:rPr lang="ru-RU" sz="9600" dirty="0" err="1"/>
              <a:t>проектна</a:t>
            </a:r>
            <a:r>
              <a:rPr lang="ru-RU" sz="9600" dirty="0"/>
              <a:t> документация, </a:t>
            </a:r>
            <a:r>
              <a:rPr lang="ru-RU" sz="9600" dirty="0" err="1"/>
              <a:t>която</a:t>
            </a:r>
            <a:r>
              <a:rPr lang="ru-RU" sz="9600" dirty="0"/>
              <a:t> бе </a:t>
            </a:r>
            <a:r>
              <a:rPr lang="ru-RU" sz="9600" dirty="0" err="1"/>
              <a:t>съобразена</a:t>
            </a:r>
            <a:r>
              <a:rPr lang="ru-RU" sz="9600" dirty="0"/>
              <a:t> с </a:t>
            </a:r>
            <a:r>
              <a:rPr lang="ru-RU" sz="9600" dirty="0" err="1"/>
              <a:t>националното</a:t>
            </a:r>
            <a:r>
              <a:rPr lang="ru-RU" sz="9600" dirty="0"/>
              <a:t> и </a:t>
            </a:r>
            <a:r>
              <a:rPr lang="ru-RU" sz="9600" dirty="0" err="1"/>
              <a:t>европейското</a:t>
            </a:r>
            <a:r>
              <a:rPr lang="ru-RU" sz="9600" dirty="0"/>
              <a:t> </a:t>
            </a:r>
            <a:r>
              <a:rPr lang="ru-RU" sz="9600" dirty="0" err="1"/>
              <a:t>законодателство</a:t>
            </a:r>
            <a:r>
              <a:rPr lang="ru-RU" sz="9600" dirty="0"/>
              <a:t>; </a:t>
            </a:r>
          </a:p>
          <a:p>
            <a:r>
              <a:rPr lang="ru-RU" sz="9600" dirty="0" err="1"/>
              <a:t>Счетоводните</a:t>
            </a:r>
            <a:r>
              <a:rPr lang="ru-RU" sz="9600" dirty="0"/>
              <a:t> </a:t>
            </a:r>
            <a:r>
              <a:rPr lang="ru-RU" sz="9600" dirty="0" err="1"/>
              <a:t>отчети</a:t>
            </a:r>
            <a:r>
              <a:rPr lang="ru-RU" sz="9600" dirty="0"/>
              <a:t> </a:t>
            </a:r>
            <a:r>
              <a:rPr lang="ru-RU" sz="9600" dirty="0" err="1"/>
              <a:t>бяха</a:t>
            </a:r>
            <a:r>
              <a:rPr lang="ru-RU" sz="9600" dirty="0"/>
              <a:t> </a:t>
            </a:r>
            <a:r>
              <a:rPr lang="ru-RU" sz="9600" dirty="0" err="1"/>
              <a:t>ясни</a:t>
            </a:r>
            <a:r>
              <a:rPr lang="ru-RU" sz="9600" dirty="0"/>
              <a:t> и </a:t>
            </a:r>
            <a:r>
              <a:rPr lang="ru-RU" sz="9600" dirty="0" err="1"/>
              <a:t>проследими</a:t>
            </a:r>
            <a:r>
              <a:rPr lang="ru-RU" sz="9600" dirty="0"/>
              <a:t> и </a:t>
            </a:r>
            <a:r>
              <a:rPr lang="ru-RU" sz="9600" dirty="0" err="1"/>
              <a:t>осигуряваха</a:t>
            </a:r>
            <a:r>
              <a:rPr lang="ru-RU" sz="9600" dirty="0"/>
              <a:t> </a:t>
            </a:r>
            <a:r>
              <a:rPr lang="ru-RU" sz="9600" dirty="0" err="1"/>
              <a:t>възможност</a:t>
            </a:r>
            <a:r>
              <a:rPr lang="ru-RU" sz="9600" dirty="0"/>
              <a:t> за проверка и </a:t>
            </a:r>
            <a:r>
              <a:rPr lang="ru-RU" sz="9600" dirty="0" err="1"/>
              <a:t>одит</a:t>
            </a:r>
            <a:r>
              <a:rPr lang="ru-RU" sz="9600" dirty="0"/>
              <a:t>; </a:t>
            </a:r>
          </a:p>
          <a:p>
            <a:r>
              <a:rPr lang="ru-RU" sz="9600" dirty="0" err="1"/>
              <a:t>Използваше</a:t>
            </a:r>
            <a:r>
              <a:rPr lang="ru-RU" sz="9600" dirty="0"/>
              <a:t> се </a:t>
            </a:r>
            <a:r>
              <a:rPr lang="ru-RU" sz="9600" dirty="0" err="1"/>
              <a:t>електронна</a:t>
            </a:r>
            <a:r>
              <a:rPr lang="ru-RU" sz="9600" dirty="0"/>
              <a:t> </a:t>
            </a:r>
            <a:r>
              <a:rPr lang="ru-RU" sz="9600" dirty="0" err="1"/>
              <a:t>счетоводна</a:t>
            </a:r>
            <a:r>
              <a:rPr lang="ru-RU" sz="9600" dirty="0"/>
              <a:t> система </a:t>
            </a:r>
            <a:r>
              <a:rPr lang="ru-RU" sz="9600" dirty="0" err="1"/>
              <a:t>осигуряваща</a:t>
            </a:r>
            <a:r>
              <a:rPr lang="ru-RU" sz="9600" dirty="0"/>
              <a:t> </a:t>
            </a:r>
            <a:r>
              <a:rPr lang="ru-RU" sz="9600" dirty="0" err="1"/>
              <a:t>двустранно</a:t>
            </a:r>
            <a:r>
              <a:rPr lang="ru-RU" sz="9600" dirty="0"/>
              <a:t> счетоводство; </a:t>
            </a:r>
          </a:p>
          <a:p>
            <a:r>
              <a:rPr lang="ru-RU" sz="9600" dirty="0" err="1"/>
              <a:t>Осигурена</a:t>
            </a:r>
            <a:r>
              <a:rPr lang="ru-RU" sz="9600" dirty="0"/>
              <a:t> бе и </a:t>
            </a:r>
            <a:r>
              <a:rPr lang="ru-RU" sz="9600" dirty="0" err="1"/>
              <a:t>аналитичност</a:t>
            </a:r>
            <a:r>
              <a:rPr lang="ru-RU" sz="9600" dirty="0"/>
              <a:t> с </a:t>
            </a:r>
            <a:r>
              <a:rPr lang="ru-RU" sz="9600" dirty="0" err="1"/>
              <a:t>отделно</a:t>
            </a:r>
            <a:r>
              <a:rPr lang="ru-RU" sz="9600" dirty="0"/>
              <a:t> </a:t>
            </a:r>
            <a:r>
              <a:rPr lang="ru-RU" sz="9600" dirty="0" err="1"/>
              <a:t>отчитане</a:t>
            </a:r>
            <a:r>
              <a:rPr lang="ru-RU" sz="9600" dirty="0"/>
              <a:t> на </a:t>
            </a:r>
            <a:r>
              <a:rPr lang="ru-RU" sz="9600" dirty="0" err="1"/>
              <a:t>дейностите</a:t>
            </a:r>
            <a:r>
              <a:rPr lang="ru-RU" sz="9600" dirty="0"/>
              <a:t> по </a:t>
            </a:r>
            <a:r>
              <a:rPr lang="ru-RU" sz="9600" dirty="0" err="1"/>
              <a:t>инвестицията</a:t>
            </a:r>
            <a:r>
              <a:rPr lang="ru-RU" sz="9600" dirty="0"/>
              <a:t>;</a:t>
            </a:r>
          </a:p>
          <a:p>
            <a:r>
              <a:rPr lang="ru-RU" sz="9600" dirty="0" err="1"/>
              <a:t>Документацията</a:t>
            </a:r>
            <a:r>
              <a:rPr lang="ru-RU" sz="9600" dirty="0"/>
              <a:t> и </a:t>
            </a:r>
            <a:r>
              <a:rPr lang="ru-RU" sz="9600" dirty="0" err="1"/>
              <a:t>отчетността</a:t>
            </a:r>
            <a:r>
              <a:rPr lang="ru-RU" sz="9600" dirty="0"/>
              <a:t> </a:t>
            </a:r>
            <a:r>
              <a:rPr lang="ru-RU" sz="9600" dirty="0" err="1"/>
              <a:t>съответваха</a:t>
            </a:r>
            <a:r>
              <a:rPr lang="ru-RU" sz="9600" dirty="0"/>
              <a:t> </a:t>
            </a:r>
            <a:r>
              <a:rPr lang="ru-RU" sz="9600" dirty="0" err="1"/>
              <a:t>изцяло</a:t>
            </a:r>
            <a:r>
              <a:rPr lang="ru-RU" sz="9600" dirty="0"/>
              <a:t> с </a:t>
            </a:r>
            <a:r>
              <a:rPr lang="ru-RU" sz="9600" dirty="0" err="1"/>
              <a:t>приложимите</a:t>
            </a:r>
            <a:r>
              <a:rPr lang="ru-RU" sz="9600" dirty="0"/>
              <a:t> </a:t>
            </a:r>
            <a:r>
              <a:rPr lang="ru-RU" sz="9600" dirty="0" err="1"/>
              <a:t>нормативни</a:t>
            </a:r>
            <a:r>
              <a:rPr lang="ru-RU" sz="9600" dirty="0"/>
              <a:t> </a:t>
            </a:r>
            <a:r>
              <a:rPr lang="ru-RU" sz="9600" dirty="0" err="1"/>
              <a:t>изисквания</a:t>
            </a:r>
            <a:r>
              <a:rPr lang="ru-RU" sz="9600" dirty="0"/>
              <a:t>;</a:t>
            </a:r>
          </a:p>
          <a:p>
            <a:r>
              <a:rPr lang="ru-RU" sz="9600" dirty="0" err="1"/>
              <a:t>Архивирането</a:t>
            </a:r>
            <a:r>
              <a:rPr lang="ru-RU" sz="9600" dirty="0"/>
              <a:t> се </a:t>
            </a:r>
            <a:r>
              <a:rPr lang="ru-RU" sz="9600" dirty="0" err="1"/>
              <a:t>извършваше</a:t>
            </a:r>
            <a:r>
              <a:rPr lang="ru-RU" sz="9600" dirty="0"/>
              <a:t> </a:t>
            </a:r>
            <a:r>
              <a:rPr lang="ru-RU" sz="9600" dirty="0" err="1"/>
              <a:t>съгласно</a:t>
            </a:r>
            <a:r>
              <a:rPr lang="ru-RU" sz="9600" dirty="0"/>
              <a:t> </a:t>
            </a:r>
            <a:r>
              <a:rPr lang="ru-RU" sz="9600" dirty="0" err="1"/>
              <a:t>изискванията</a:t>
            </a:r>
            <a:r>
              <a:rPr lang="ru-RU" sz="9600" dirty="0"/>
              <a:t> на </a:t>
            </a:r>
            <a:r>
              <a:rPr lang="ru-RU" sz="9600" dirty="0" err="1"/>
              <a:t>Управляващия</a:t>
            </a:r>
            <a:r>
              <a:rPr lang="ru-RU" sz="9600" dirty="0"/>
              <a:t> орган. </a:t>
            </a:r>
          </a:p>
          <a:p>
            <a:r>
              <a:rPr lang="ru-RU" sz="9600" dirty="0" err="1"/>
              <a:t>Осъществяваше</a:t>
            </a:r>
            <a:r>
              <a:rPr lang="ru-RU" sz="9600" dirty="0"/>
              <a:t> се </a:t>
            </a:r>
            <a:r>
              <a:rPr lang="ru-RU" sz="9600" dirty="0" err="1"/>
              <a:t>подкрепа</a:t>
            </a:r>
            <a:r>
              <a:rPr lang="ru-RU" sz="9600" dirty="0"/>
              <a:t> и координация между </a:t>
            </a:r>
            <a:r>
              <a:rPr lang="ru-RU" sz="9600" dirty="0" err="1"/>
              <a:t>заинтересованите</a:t>
            </a:r>
            <a:r>
              <a:rPr lang="ru-RU" sz="9600" dirty="0"/>
              <a:t> </a:t>
            </a:r>
            <a:r>
              <a:rPr lang="ru-RU" sz="9600" dirty="0" err="1"/>
              <a:t>страни</a:t>
            </a:r>
            <a:r>
              <a:rPr lang="ru-RU" sz="9600" dirty="0"/>
              <a:t> (</a:t>
            </a:r>
            <a:r>
              <a:rPr lang="ru-RU" sz="9600" dirty="0" err="1"/>
              <a:t>изпълнители</a:t>
            </a:r>
            <a:r>
              <a:rPr lang="ru-RU" sz="9600" dirty="0"/>
              <a:t>/</a:t>
            </a:r>
            <a:r>
              <a:rPr lang="ru-RU" sz="9600" dirty="0" err="1"/>
              <a:t>доставчици</a:t>
            </a:r>
            <a:r>
              <a:rPr lang="ru-RU" sz="9600" dirty="0"/>
              <a:t> и </a:t>
            </a:r>
            <a:r>
              <a:rPr lang="ru-RU" sz="9600" dirty="0" err="1"/>
              <a:t>училищно</a:t>
            </a:r>
            <a:r>
              <a:rPr lang="ru-RU" sz="9600" dirty="0"/>
              <a:t> </a:t>
            </a:r>
            <a:r>
              <a:rPr lang="ru-RU" sz="9600" dirty="0" err="1"/>
              <a:t>ръководство</a:t>
            </a:r>
            <a:r>
              <a:rPr lang="ru-RU" sz="9600" dirty="0"/>
              <a:t>);</a:t>
            </a:r>
          </a:p>
          <a:p>
            <a:r>
              <a:rPr lang="ru-RU" sz="9600" dirty="0" err="1"/>
              <a:t>Поддържаше</a:t>
            </a:r>
            <a:r>
              <a:rPr lang="ru-RU" sz="9600" dirty="0"/>
              <a:t> се добра </a:t>
            </a:r>
            <a:r>
              <a:rPr lang="ru-RU" sz="9600" dirty="0" err="1"/>
              <a:t>комуникация</a:t>
            </a:r>
            <a:r>
              <a:rPr lang="ru-RU" sz="9600" dirty="0"/>
              <a:t> с УО;</a:t>
            </a:r>
          </a:p>
          <a:p>
            <a:r>
              <a:rPr lang="ru-RU" sz="9600" dirty="0" err="1"/>
              <a:t>Силна</a:t>
            </a:r>
            <a:r>
              <a:rPr lang="ru-RU" sz="9600" dirty="0"/>
              <a:t> бе </a:t>
            </a:r>
            <a:r>
              <a:rPr lang="ru-RU" sz="9600" dirty="0" err="1"/>
              <a:t>експертната</a:t>
            </a:r>
            <a:r>
              <a:rPr lang="ru-RU" sz="9600" dirty="0"/>
              <a:t> </a:t>
            </a:r>
            <a:r>
              <a:rPr lang="ru-RU" sz="9600" dirty="0" err="1"/>
              <a:t>подкрепа</a:t>
            </a:r>
            <a:r>
              <a:rPr lang="ru-RU" sz="9600" dirty="0"/>
              <a:t> от </a:t>
            </a:r>
            <a:r>
              <a:rPr lang="ru-RU" sz="9600" dirty="0" err="1"/>
              <a:t>общинското</a:t>
            </a:r>
            <a:r>
              <a:rPr lang="ru-RU" sz="9600" dirty="0"/>
              <a:t> </a:t>
            </a:r>
            <a:r>
              <a:rPr lang="ru-RU" sz="9600" dirty="0" err="1"/>
              <a:t>ръководство</a:t>
            </a:r>
            <a:r>
              <a:rPr lang="ru-RU" sz="9600" dirty="0"/>
              <a:t> и </a:t>
            </a:r>
            <a:r>
              <a:rPr lang="ru-RU" sz="9600" dirty="0" err="1"/>
              <a:t>счетоводния</a:t>
            </a:r>
            <a:r>
              <a:rPr lang="ru-RU" sz="9600" dirty="0"/>
              <a:t> отдел.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9600" dirty="0"/>
              <a:t> </a:t>
            </a:r>
            <a:endParaRPr lang="bg-BG" sz="9600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04527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139237" y="968401"/>
            <a:ext cx="8819937" cy="51167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bg-BG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Тези резултати осигуриха постигането на специфичните цели на проекта, които осигуриха</a:t>
            </a:r>
            <a:r>
              <a:rPr lang="bg-BG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Създаване на енергийно ефективна и благоприятна образователна среда на територията на СУ „Васил Левски“;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Възможности за устойчива и успешна професионална, социална и творческа реализация на учениците;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cs typeface="Times New Roman" panose="02020603050405020304" pitchFamily="18" charset="0"/>
              </a:rPr>
              <a:t>Засилване на мотивацията на учениците за по-активно участие в образователния процес, чрез подобряване на условията за придобиване на знания и умения сред учениците. </a:t>
            </a:r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3E8011BA-0DC5-6954-78F8-CC30A2144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959" y="968401"/>
            <a:ext cx="2634804" cy="5710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587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49D303B8-1282-9448-E747-B853484D5F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6" name="Текстово поле 5">
            <a:extLst>
              <a:ext uri="{FF2B5EF4-FFF2-40B4-BE49-F238E27FC236}">
                <a16:creationId xmlns:a16="http://schemas.microsoft.com/office/drawing/2014/main" id="{F5490A51-0153-021F-8867-02ADEC4F007F}"/>
              </a:ext>
            </a:extLst>
          </p:cNvPr>
          <p:cNvSpPr txBox="1"/>
          <p:nvPr/>
        </p:nvSpPr>
        <p:spPr>
          <a:xfrm>
            <a:off x="136187" y="1078431"/>
            <a:ext cx="7772399" cy="6093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/>
              <a:t>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С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надграждане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резултатите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от проекта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чрез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реализацията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последващи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проектни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инициативи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бе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осигурено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Модерно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обзавеждане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оборудване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Обнови се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учебната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среда,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особено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след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откриването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на СТЕМ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центъра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Чрез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реализацията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допълващи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проектни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дейности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училищната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среда се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осъвремени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и стана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по-привлекателна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творческа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стимулираща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развитието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учениците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Тези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резултати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се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дължат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обединените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услия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общината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училищното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ръководство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интегрираните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терииториални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инвестиции.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en-GB" sz="2400" b="1" kern="1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Картина 7">
            <a:extLst>
              <a:ext uri="{FF2B5EF4-FFF2-40B4-BE49-F238E27FC236}">
                <a16:creationId xmlns:a16="http://schemas.microsoft.com/office/drawing/2014/main" id="{7A2B9DE7-BCBD-5F9B-377E-A6E2DBDAA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3141" y="2655651"/>
            <a:ext cx="3839182" cy="2879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632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D0F36A-6E22-3734-CCE4-6C93F3BE8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4BED1576-BA66-A12C-2958-368426B148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4A883C92-000B-C71B-1928-924EE2357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69" y="2495216"/>
            <a:ext cx="4691653" cy="3518740"/>
          </a:xfrm>
          <a:prstGeom prst="rect">
            <a:avLst/>
          </a:prstGeom>
        </p:spPr>
      </p:pic>
      <p:sp>
        <p:nvSpPr>
          <p:cNvPr id="6" name="Текстово поле 5">
            <a:extLst>
              <a:ext uri="{FF2B5EF4-FFF2-40B4-BE49-F238E27FC236}">
                <a16:creationId xmlns:a16="http://schemas.microsoft.com/office/drawing/2014/main" id="{F8C3E904-5F71-3BF2-B142-B51624D3268D}"/>
              </a:ext>
            </a:extLst>
          </p:cNvPr>
          <p:cNvSpPr txBox="1"/>
          <p:nvPr/>
        </p:nvSpPr>
        <p:spPr>
          <a:xfrm>
            <a:off x="642026" y="733265"/>
            <a:ext cx="11147898" cy="1054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bg-BG" sz="2800" b="1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Представяме ви подобрената и осъвременената учебна среда в СУ „Васил Левски“ Ябланица в резултат на интегрираните инвестиции</a:t>
            </a:r>
            <a:endParaRPr lang="en-GB" sz="2800" b="1" kern="1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AE8C4865-428D-35F6-99DE-B1947ECCDF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864" y="1917891"/>
            <a:ext cx="3360568" cy="2520426"/>
          </a:xfrm>
          <a:prstGeom prst="rect">
            <a:avLst/>
          </a:prstGeom>
        </p:spPr>
      </p:pic>
      <p:pic>
        <p:nvPicPr>
          <p:cNvPr id="12" name="Картина 11">
            <a:extLst>
              <a:ext uri="{FF2B5EF4-FFF2-40B4-BE49-F238E27FC236}">
                <a16:creationId xmlns:a16="http://schemas.microsoft.com/office/drawing/2014/main" id="{5D158F72-AFA9-B8CE-FD8C-335544D08B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1432" y="1917891"/>
            <a:ext cx="3360568" cy="2520426"/>
          </a:xfrm>
          <a:prstGeom prst="rect">
            <a:avLst/>
          </a:prstGeom>
        </p:spPr>
      </p:pic>
      <p:pic>
        <p:nvPicPr>
          <p:cNvPr id="14" name="Картина 13">
            <a:extLst>
              <a:ext uri="{FF2B5EF4-FFF2-40B4-BE49-F238E27FC236}">
                <a16:creationId xmlns:a16="http://schemas.microsoft.com/office/drawing/2014/main" id="{550C0353-DD7B-CB4F-EA2F-B4E4F07D9B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978" y="4383614"/>
            <a:ext cx="3627997" cy="2520426"/>
          </a:xfrm>
          <a:prstGeom prst="rect">
            <a:avLst/>
          </a:prstGeom>
        </p:spPr>
      </p:pic>
      <p:pic>
        <p:nvPicPr>
          <p:cNvPr id="16" name="Картина 15">
            <a:extLst>
              <a:ext uri="{FF2B5EF4-FFF2-40B4-BE49-F238E27FC236}">
                <a16:creationId xmlns:a16="http://schemas.microsoft.com/office/drawing/2014/main" id="{CAC7C250-9F97-7514-9D0F-EA243149E3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1433" y="4383614"/>
            <a:ext cx="3360568" cy="2520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4241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A83E4F20-C7D7-9417-7C4D-BE3E07A948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CD35995D-1E2C-5513-6923-6C9FCBD00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599" y="817123"/>
            <a:ext cx="7918316" cy="6004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136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5A8AFECD-4DC0-493B-EA51-120CD68132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A75B9A7A-83AF-31E0-5CAC-622767E2E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992" y="876242"/>
            <a:ext cx="8239327" cy="598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123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4BDCC681-96D4-C0F7-D171-2A69CD46E6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979B093A-EACC-B340-6253-AA3C488C5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3652" y="860607"/>
            <a:ext cx="8260863" cy="599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4119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B1396663-3BDF-8586-D218-1567BF7E19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CCFD8F-DB68-0E16-5244-7876D0F32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099" y="790058"/>
            <a:ext cx="8465228" cy="614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3783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9C64968D-35DE-927C-136C-E8693932F5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3DD7045-4E5D-3ECB-6BA0-EF958BD821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629" y="786308"/>
            <a:ext cx="8111738" cy="5889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3844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315258" y="1294286"/>
            <a:ext cx="7775194" cy="42694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Реализацията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на проекта в община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Ябланица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highlight>
                <a:srgbClr val="FFFFFF"/>
              </a:highlight>
            </a:endParaRPr>
          </a:p>
          <a:p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Осигури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равен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достъп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до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качествено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образование; </a:t>
            </a: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Подкрепи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всички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деца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и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ученици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в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общината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; </a:t>
            </a:r>
          </a:p>
          <a:p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Подобри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качеството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и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ефективността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на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образователните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услуги; </a:t>
            </a:r>
          </a:p>
          <a:p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Насърчи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приобщаващото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образование; </a:t>
            </a:r>
          </a:p>
          <a:p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Създаде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подкрепяща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и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мотивираща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учебна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среда; </a:t>
            </a:r>
          </a:p>
          <a:p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Допринесе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за развитие на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ключови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 компетентности у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учениците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highlight>
                  <a:srgbClr val="FFFFFF"/>
                </a:highlight>
              </a:rPr>
              <a:t>.</a:t>
            </a:r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639472E9-4B39-9A42-DC32-CD98F5677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8483" y="1043607"/>
            <a:ext cx="4166981" cy="555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6523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F42E8-D743-EDD8-BCEC-91EE20804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>
            <a:extLst>
              <a:ext uri="{FF2B5EF4-FFF2-40B4-BE49-F238E27FC236}">
                <a16:creationId xmlns:a16="http://schemas.microsoft.com/office/drawing/2014/main" id="{52E31A98-7775-F487-93D6-E6EFC20199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C1047A8F-6A81-22CA-B7DD-BB18417EA6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14009" y="303820"/>
            <a:ext cx="12130391" cy="6371617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9600" dirty="0"/>
              <a:t>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bg-BG" sz="8600" dirty="0"/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bg-BG" sz="8600" dirty="0"/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ru-RU" sz="10400" b="1" dirty="0"/>
              <a:t>В </a:t>
            </a:r>
            <a:r>
              <a:rPr lang="ru-RU" sz="10400" b="1" dirty="0" err="1"/>
              <a:t>резултат</a:t>
            </a:r>
            <a:r>
              <a:rPr lang="ru-RU" sz="10400" b="1" dirty="0"/>
              <a:t> на </a:t>
            </a:r>
            <a:r>
              <a:rPr lang="ru-RU" sz="10400" b="1" dirty="0" err="1"/>
              <a:t>доброто</a:t>
            </a:r>
            <a:r>
              <a:rPr lang="ru-RU" sz="10400" b="1" dirty="0"/>
              <a:t> </a:t>
            </a:r>
            <a:r>
              <a:rPr lang="ru-RU" sz="10400" b="1" dirty="0" err="1"/>
              <a:t>партньорство</a:t>
            </a:r>
            <a:r>
              <a:rPr lang="ru-RU" sz="10400" b="1" dirty="0"/>
              <a:t> </a:t>
            </a:r>
            <a:r>
              <a:rPr lang="ru-RU" sz="10400" b="1" dirty="0" err="1"/>
              <a:t>беше</a:t>
            </a:r>
            <a:r>
              <a:rPr lang="ru-RU" sz="10400" b="1" dirty="0"/>
              <a:t> </a:t>
            </a:r>
            <a:r>
              <a:rPr lang="ru-RU" sz="10400" b="1" dirty="0" err="1"/>
              <a:t>постигната</a:t>
            </a:r>
            <a:r>
              <a:rPr lang="ru-RU" sz="10400" b="1" dirty="0"/>
              <a:t> </a:t>
            </a:r>
            <a:r>
              <a:rPr lang="ru-RU" sz="10400" b="1" dirty="0" err="1"/>
              <a:t>основната</a:t>
            </a:r>
            <a:r>
              <a:rPr lang="ru-RU" sz="10400" b="1" dirty="0"/>
              <a:t> цел:</a:t>
            </a:r>
            <a:br>
              <a:rPr lang="ru-RU" sz="10400" dirty="0"/>
            </a:br>
            <a:r>
              <a:rPr lang="ru-RU" sz="10400" dirty="0"/>
              <a:t>Успешно бе </a:t>
            </a:r>
            <a:r>
              <a:rPr lang="ru-RU" sz="10400" dirty="0" err="1"/>
              <a:t>изпълнен</a:t>
            </a:r>
            <a:r>
              <a:rPr lang="ru-RU" sz="10400" dirty="0"/>
              <a:t> проекта „Модернизация на </a:t>
            </a:r>
            <a:r>
              <a:rPr lang="ru-RU" sz="10400" dirty="0" err="1"/>
              <a:t>образователната</a:t>
            </a:r>
            <a:r>
              <a:rPr lang="ru-RU" sz="10400" dirty="0"/>
              <a:t> среда в </a:t>
            </a:r>
            <a:r>
              <a:rPr lang="ru-RU" sz="10400" dirty="0" err="1"/>
              <a:t>гр.Ябланица</a:t>
            </a:r>
            <a:r>
              <a:rPr lang="ru-RU" sz="10400" dirty="0"/>
              <a:t> – </a:t>
            </a:r>
            <a:r>
              <a:rPr lang="ru-RU" sz="10400" dirty="0" err="1"/>
              <a:t>основен</a:t>
            </a:r>
            <a:r>
              <a:rPr lang="ru-RU" sz="10400" dirty="0"/>
              <a:t> ремонт, </a:t>
            </a:r>
            <a:r>
              <a:rPr lang="ru-RU" sz="10400" dirty="0" err="1"/>
              <a:t>обновяване</a:t>
            </a:r>
            <a:r>
              <a:rPr lang="ru-RU" sz="10400" dirty="0"/>
              <a:t> и реконструкция на СУ „Васил </a:t>
            </a:r>
            <a:r>
              <a:rPr lang="ru-RU" sz="10400" dirty="0" err="1"/>
              <a:t>Левски</a:t>
            </a:r>
            <a:r>
              <a:rPr lang="ru-RU" sz="10400" dirty="0"/>
              <a:t>“;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ru-RU" sz="10400" b="1" dirty="0" err="1"/>
              <a:t>Целта</a:t>
            </a:r>
            <a:r>
              <a:rPr lang="ru-RU" sz="10400" b="1" dirty="0"/>
              <a:t> </a:t>
            </a:r>
            <a:r>
              <a:rPr lang="ru-RU" sz="10400" b="1" dirty="0" err="1"/>
              <a:t>беше</a:t>
            </a:r>
            <a:r>
              <a:rPr lang="ru-RU" sz="10400" b="1" dirty="0"/>
              <a:t> </a:t>
            </a:r>
            <a:r>
              <a:rPr lang="ru-RU" sz="10400" b="1" dirty="0" err="1"/>
              <a:t>постигната</a:t>
            </a:r>
            <a:r>
              <a:rPr lang="ru-RU" sz="10400" b="1" dirty="0"/>
              <a:t> чрез:</a:t>
            </a:r>
            <a:br>
              <a:rPr lang="ru-RU" sz="10400" dirty="0"/>
            </a:br>
            <a:r>
              <a:rPr lang="ru-RU" sz="10400" dirty="0"/>
              <a:t>• </a:t>
            </a:r>
            <a:r>
              <a:rPr lang="ru-RU" sz="10400" dirty="0" err="1"/>
              <a:t>ефективна</a:t>
            </a:r>
            <a:r>
              <a:rPr lang="ru-RU" sz="10400" dirty="0"/>
              <a:t> координация;</a:t>
            </a:r>
            <a:br>
              <a:rPr lang="ru-RU" sz="10400" dirty="0"/>
            </a:br>
            <a:r>
              <a:rPr lang="ru-RU" sz="10400" dirty="0"/>
              <a:t>• </a:t>
            </a:r>
            <a:r>
              <a:rPr lang="ru-RU" sz="10400" dirty="0" err="1"/>
              <a:t>висока</a:t>
            </a:r>
            <a:r>
              <a:rPr lang="ru-RU" sz="10400" dirty="0"/>
              <a:t> степен на </a:t>
            </a:r>
            <a:r>
              <a:rPr lang="ru-RU" sz="10400" dirty="0" err="1"/>
              <a:t>отговорност</a:t>
            </a:r>
            <a:r>
              <a:rPr lang="ru-RU" sz="10400" dirty="0"/>
              <a:t> и компетентно участие на </a:t>
            </a:r>
            <a:r>
              <a:rPr lang="ru-RU" sz="10400" dirty="0" err="1"/>
              <a:t>всички</a:t>
            </a:r>
            <a:r>
              <a:rPr lang="ru-RU" sz="10400" dirty="0"/>
              <a:t> </a:t>
            </a:r>
            <a:r>
              <a:rPr lang="ru-RU" sz="10400" dirty="0" err="1"/>
              <a:t>заинтересовани</a:t>
            </a:r>
            <a:r>
              <a:rPr lang="ru-RU" sz="10400" dirty="0"/>
              <a:t> </a:t>
            </a:r>
            <a:r>
              <a:rPr lang="ru-RU" sz="10400" dirty="0" err="1"/>
              <a:t>страни</a:t>
            </a:r>
            <a:r>
              <a:rPr lang="ru-RU" sz="10400" dirty="0"/>
              <a:t>;</a:t>
            </a:r>
            <a:br>
              <a:rPr lang="ru-RU" sz="10400" dirty="0"/>
            </a:br>
            <a:r>
              <a:rPr lang="ru-RU" sz="10400" dirty="0"/>
              <a:t>• </a:t>
            </a:r>
            <a:r>
              <a:rPr lang="ru-RU" sz="10400" dirty="0" err="1"/>
              <a:t>интегриране</a:t>
            </a:r>
            <a:r>
              <a:rPr lang="ru-RU" sz="10400" dirty="0"/>
              <a:t> на </a:t>
            </a:r>
            <a:r>
              <a:rPr lang="ru-RU" sz="10400" dirty="0" err="1"/>
              <a:t>финансовите</a:t>
            </a:r>
            <a:r>
              <a:rPr lang="ru-RU" sz="10400" dirty="0"/>
              <a:t> </a:t>
            </a:r>
            <a:r>
              <a:rPr lang="ru-RU" sz="10400" dirty="0" err="1"/>
              <a:t>източници</a:t>
            </a:r>
            <a:r>
              <a:rPr lang="ru-RU" sz="10400" dirty="0"/>
              <a:t> и </a:t>
            </a:r>
            <a:r>
              <a:rPr lang="ru-RU" sz="10400" dirty="0" err="1"/>
              <a:t>осигуряване</a:t>
            </a:r>
            <a:r>
              <a:rPr lang="ru-RU" sz="10400" dirty="0"/>
              <a:t> на </a:t>
            </a:r>
            <a:r>
              <a:rPr lang="ru-RU" sz="10400" dirty="0" err="1"/>
              <a:t>необходимото</a:t>
            </a:r>
            <a:r>
              <a:rPr lang="ru-RU" sz="10400" dirty="0"/>
              <a:t> </a:t>
            </a:r>
            <a:r>
              <a:rPr lang="ru-RU" sz="10400" dirty="0" err="1"/>
              <a:t>съфинансиране</a:t>
            </a:r>
            <a:r>
              <a:rPr lang="ru-RU" sz="10400" dirty="0"/>
              <a:t>.</a:t>
            </a:r>
            <a:br>
              <a:rPr lang="ru-RU" sz="10400" dirty="0"/>
            </a:br>
            <a:r>
              <a:rPr lang="ru-RU" sz="10400" b="1" dirty="0" err="1">
                <a:solidFill>
                  <a:srgbClr val="FF0000"/>
                </a:solidFill>
              </a:rPr>
              <a:t>Изказваме</a:t>
            </a:r>
            <a:r>
              <a:rPr lang="ru-RU" sz="10400" b="1" dirty="0">
                <a:solidFill>
                  <a:srgbClr val="FF0000"/>
                </a:solidFill>
              </a:rPr>
              <a:t> </a:t>
            </a:r>
            <a:r>
              <a:rPr lang="ru-RU" sz="10400" b="1" dirty="0" err="1">
                <a:solidFill>
                  <a:srgbClr val="FF0000"/>
                </a:solidFill>
              </a:rPr>
              <a:t>своята</a:t>
            </a:r>
            <a:r>
              <a:rPr lang="ru-RU" sz="10400" b="1" dirty="0">
                <a:solidFill>
                  <a:srgbClr val="FF0000"/>
                </a:solidFill>
              </a:rPr>
              <a:t> </a:t>
            </a:r>
            <a:r>
              <a:rPr lang="ru-RU" sz="10400" b="1" dirty="0" err="1">
                <a:solidFill>
                  <a:srgbClr val="FF0000"/>
                </a:solidFill>
              </a:rPr>
              <a:t>благодарност</a:t>
            </a:r>
            <a:r>
              <a:rPr lang="ru-RU" sz="10400" b="1" dirty="0">
                <a:solidFill>
                  <a:srgbClr val="FF0000"/>
                </a:solidFill>
              </a:rPr>
              <a:t> за </a:t>
            </a:r>
            <a:r>
              <a:rPr lang="ru-RU" sz="10400" b="1" dirty="0" err="1">
                <a:solidFill>
                  <a:srgbClr val="FF0000"/>
                </a:solidFill>
              </a:rPr>
              <a:t>добрата</a:t>
            </a:r>
            <a:r>
              <a:rPr lang="ru-RU" sz="10400" b="1" dirty="0">
                <a:solidFill>
                  <a:srgbClr val="FF0000"/>
                </a:solidFill>
              </a:rPr>
              <a:t> </a:t>
            </a:r>
            <a:r>
              <a:rPr lang="ru-RU" sz="10400" b="1" dirty="0" err="1">
                <a:solidFill>
                  <a:srgbClr val="FF0000"/>
                </a:solidFill>
              </a:rPr>
              <a:t>съвместна</a:t>
            </a:r>
            <a:r>
              <a:rPr lang="ru-RU" sz="10400" b="1" dirty="0">
                <a:solidFill>
                  <a:srgbClr val="FF0000"/>
                </a:solidFill>
              </a:rPr>
              <a:t> работа на </a:t>
            </a:r>
            <a:r>
              <a:rPr lang="ru-RU" sz="10400" b="1" dirty="0" err="1">
                <a:solidFill>
                  <a:srgbClr val="FF0000"/>
                </a:solidFill>
              </a:rPr>
              <a:t>всички</a:t>
            </a:r>
            <a:r>
              <a:rPr lang="ru-RU" sz="10400" b="1" dirty="0">
                <a:solidFill>
                  <a:srgbClr val="FF0000"/>
                </a:solidFill>
              </a:rPr>
              <a:t> </a:t>
            </a:r>
            <a:r>
              <a:rPr lang="ru-RU" sz="10400" b="1" dirty="0" err="1">
                <a:solidFill>
                  <a:srgbClr val="FF0000"/>
                </a:solidFill>
              </a:rPr>
              <a:t>партньори</a:t>
            </a:r>
            <a:r>
              <a:rPr lang="ru-RU" sz="10400" b="1" dirty="0">
                <a:solidFill>
                  <a:srgbClr val="FF0000"/>
                </a:solidFill>
              </a:rPr>
              <a:t> и </a:t>
            </a:r>
            <a:r>
              <a:rPr lang="ru-RU" sz="10400" b="1" dirty="0" err="1">
                <a:solidFill>
                  <a:srgbClr val="FF0000"/>
                </a:solidFill>
              </a:rPr>
              <a:t>заинтересовани</a:t>
            </a:r>
            <a:r>
              <a:rPr lang="ru-RU" sz="10400" b="1" dirty="0">
                <a:solidFill>
                  <a:srgbClr val="FF0000"/>
                </a:solidFill>
              </a:rPr>
              <a:t> </a:t>
            </a:r>
            <a:r>
              <a:rPr lang="ru-RU" sz="10400" b="1" dirty="0" err="1">
                <a:solidFill>
                  <a:srgbClr val="FF0000"/>
                </a:solidFill>
              </a:rPr>
              <a:t>страни</a:t>
            </a:r>
            <a:r>
              <a:rPr lang="ru-RU" sz="10400" b="1" dirty="0">
                <a:solidFill>
                  <a:srgbClr val="FF0000"/>
                </a:solidFill>
              </a:rPr>
              <a:t>, </a:t>
            </a:r>
            <a:r>
              <a:rPr lang="ru-RU" sz="10400" b="1" dirty="0" err="1">
                <a:solidFill>
                  <a:srgbClr val="FF0000"/>
                </a:solidFill>
              </a:rPr>
              <a:t>участвали</a:t>
            </a:r>
            <a:r>
              <a:rPr lang="ru-RU" sz="10400" b="1" dirty="0">
                <a:solidFill>
                  <a:srgbClr val="FF0000"/>
                </a:solidFill>
              </a:rPr>
              <a:t> в </a:t>
            </a:r>
            <a:r>
              <a:rPr lang="ru-RU" sz="10400" b="1" dirty="0" err="1">
                <a:solidFill>
                  <a:srgbClr val="FF0000"/>
                </a:solidFill>
              </a:rPr>
              <a:t>реализацията</a:t>
            </a:r>
            <a:r>
              <a:rPr lang="ru-RU" sz="10400" b="1" dirty="0">
                <a:solidFill>
                  <a:srgbClr val="FF0000"/>
                </a:solidFill>
              </a:rPr>
              <a:t> на проекта.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106" name="Picture 10" descr="Online - Dear friends!!!! We are happy to announce our festival results!!!! Thank you for your beautiful performances!!!! We congratulate our winners!!! DUOS - KIDS DUOS FREESTYLE BEGINNERS 1 place - Иванова">
            <a:extLst>
              <a:ext uri="{FF2B5EF4-FFF2-40B4-BE49-F238E27FC236}">
                <a16:creationId xmlns:a16="http://schemas.microsoft.com/office/drawing/2014/main" id="{2E32008C-8CC3-BD0A-82D7-A18F08EF0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840938"/>
            <a:ext cx="1413753" cy="102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7357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bg-BG" b="1" dirty="0">
                <a:cs typeface="Times New Roman" panose="02020603050405020304" pitchFamily="18" charset="0"/>
              </a:rPr>
              <a:t>Благодаря за вниманието!</a:t>
            </a:r>
          </a:p>
          <a:p>
            <a:pPr algn="ctr"/>
            <a:endParaRPr lang="bg-BG" dirty="0"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bg-BG" b="1" dirty="0">
                <a:cs typeface="Times New Roman" panose="02020603050405020304" pitchFamily="18" charset="0"/>
              </a:rPr>
              <a:t>Съюз за възстановяване и развитие</a:t>
            </a:r>
          </a:p>
          <a:p>
            <a:pPr marL="0" indent="0" algn="ctr">
              <a:buNone/>
            </a:pPr>
            <a:r>
              <a:rPr lang="bg-BG" b="1" dirty="0">
                <a:cs typeface="Times New Roman" panose="02020603050405020304" pitchFamily="18" charset="0"/>
              </a:rPr>
              <a:t>гр. Хасково, ул. „Пирин“№ 9</a:t>
            </a:r>
          </a:p>
          <a:p>
            <a:pPr marL="0" indent="0" algn="ctr">
              <a:buNone/>
            </a:pPr>
            <a:endParaRPr lang="bg-BG" b="1" dirty="0"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bg-BG" b="1" dirty="0">
                <a:cs typeface="Times New Roman" panose="02020603050405020304" pitchFamily="18" charset="0"/>
              </a:rPr>
              <a:t>д-р Иванка Душкова</a:t>
            </a:r>
          </a:p>
        </p:txBody>
      </p:sp>
    </p:spTree>
    <p:extLst>
      <p:ext uri="{BB962C8B-B14F-4D97-AF65-F5344CB8AC3E}">
        <p14:creationId xmlns:p14="http://schemas.microsoft.com/office/powerpoint/2010/main" val="2147889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27437</TotalTime>
  <Words>1482</Words>
  <Application>Microsoft Office PowerPoint</Application>
  <PresentationFormat>Широк екран</PresentationFormat>
  <Paragraphs>127</Paragraphs>
  <Slides>26</Slides>
  <Notes>1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Wingdings</vt:lpstr>
      <vt:lpstr>Office Theme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Ivanka Dushkova</cp:lastModifiedBy>
  <cp:revision>1148</cp:revision>
  <cp:lastPrinted>2022-03-17T15:48:13Z</cp:lastPrinted>
  <dcterms:created xsi:type="dcterms:W3CDTF">2021-08-17T08:00:04Z</dcterms:created>
  <dcterms:modified xsi:type="dcterms:W3CDTF">2026-05-11T22:37:17Z</dcterms:modified>
</cp:coreProperties>
</file>